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63" r:id="rId4"/>
    <p:sldId id="264" r:id="rId5"/>
    <p:sldId id="271" r:id="rId6"/>
    <p:sldId id="265" r:id="rId7"/>
    <p:sldId id="272" r:id="rId8"/>
    <p:sldId id="266" r:id="rId9"/>
    <p:sldId id="267" r:id="rId10"/>
    <p:sldId id="273" r:id="rId11"/>
    <p:sldId id="274" r:id="rId12"/>
    <p:sldId id="275" r:id="rId13"/>
    <p:sldId id="260" r:id="rId14"/>
    <p:sldId id="262" r:id="rId15"/>
    <p:sldId id="270" r:id="rId16"/>
    <p:sldId id="276" r:id="rId17"/>
  </p:sldIdLst>
  <p:sldSz cx="7777163" cy="10045700"/>
  <p:notesSz cx="6858000" cy="9144000"/>
  <p:defaultTextStyle>
    <a:defPPr>
      <a:defRPr lang="nl-NL"/>
    </a:defPPr>
    <a:lvl1pPr marL="0" algn="l" defTabSz="972099" rtl="0" eaLnBrk="1" latinLnBrk="0" hangingPunct="1">
      <a:defRPr sz="1900" kern="1200">
        <a:solidFill>
          <a:schemeClr val="tx1"/>
        </a:solidFill>
        <a:latin typeface="+mn-lt"/>
        <a:ea typeface="+mn-ea"/>
        <a:cs typeface="+mn-cs"/>
      </a:defRPr>
    </a:lvl1pPr>
    <a:lvl2pPr marL="486049" algn="l" defTabSz="972099" rtl="0" eaLnBrk="1" latinLnBrk="0" hangingPunct="1">
      <a:defRPr sz="1900" kern="1200">
        <a:solidFill>
          <a:schemeClr val="tx1"/>
        </a:solidFill>
        <a:latin typeface="+mn-lt"/>
        <a:ea typeface="+mn-ea"/>
        <a:cs typeface="+mn-cs"/>
      </a:defRPr>
    </a:lvl2pPr>
    <a:lvl3pPr marL="972099" algn="l" defTabSz="972099" rtl="0" eaLnBrk="1" latinLnBrk="0" hangingPunct="1">
      <a:defRPr sz="1900" kern="1200">
        <a:solidFill>
          <a:schemeClr val="tx1"/>
        </a:solidFill>
        <a:latin typeface="+mn-lt"/>
        <a:ea typeface="+mn-ea"/>
        <a:cs typeface="+mn-cs"/>
      </a:defRPr>
    </a:lvl3pPr>
    <a:lvl4pPr marL="1458148" algn="l" defTabSz="972099" rtl="0" eaLnBrk="1" latinLnBrk="0" hangingPunct="1">
      <a:defRPr sz="1900" kern="1200">
        <a:solidFill>
          <a:schemeClr val="tx1"/>
        </a:solidFill>
        <a:latin typeface="+mn-lt"/>
        <a:ea typeface="+mn-ea"/>
        <a:cs typeface="+mn-cs"/>
      </a:defRPr>
    </a:lvl4pPr>
    <a:lvl5pPr marL="1944197" algn="l" defTabSz="972099" rtl="0" eaLnBrk="1" latinLnBrk="0" hangingPunct="1">
      <a:defRPr sz="1900" kern="1200">
        <a:solidFill>
          <a:schemeClr val="tx1"/>
        </a:solidFill>
        <a:latin typeface="+mn-lt"/>
        <a:ea typeface="+mn-ea"/>
        <a:cs typeface="+mn-cs"/>
      </a:defRPr>
    </a:lvl5pPr>
    <a:lvl6pPr marL="2430247" algn="l" defTabSz="972099" rtl="0" eaLnBrk="1" latinLnBrk="0" hangingPunct="1">
      <a:defRPr sz="1900" kern="1200">
        <a:solidFill>
          <a:schemeClr val="tx1"/>
        </a:solidFill>
        <a:latin typeface="+mn-lt"/>
        <a:ea typeface="+mn-ea"/>
        <a:cs typeface="+mn-cs"/>
      </a:defRPr>
    </a:lvl6pPr>
    <a:lvl7pPr marL="2916296" algn="l" defTabSz="972099" rtl="0" eaLnBrk="1" latinLnBrk="0" hangingPunct="1">
      <a:defRPr sz="1900" kern="1200">
        <a:solidFill>
          <a:schemeClr val="tx1"/>
        </a:solidFill>
        <a:latin typeface="+mn-lt"/>
        <a:ea typeface="+mn-ea"/>
        <a:cs typeface="+mn-cs"/>
      </a:defRPr>
    </a:lvl7pPr>
    <a:lvl8pPr marL="3402345" algn="l" defTabSz="972099" rtl="0" eaLnBrk="1" latinLnBrk="0" hangingPunct="1">
      <a:defRPr sz="1900" kern="1200">
        <a:solidFill>
          <a:schemeClr val="tx1"/>
        </a:solidFill>
        <a:latin typeface="+mn-lt"/>
        <a:ea typeface="+mn-ea"/>
        <a:cs typeface="+mn-cs"/>
      </a:defRPr>
    </a:lvl8pPr>
    <a:lvl9pPr marL="3888395" algn="l" defTabSz="97209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4">
          <p15:clr>
            <a:srgbClr val="A4A3A4"/>
          </p15:clr>
        </p15:guide>
        <p15:guide id="2" pos="245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210"/>
    <a:srgbClr val="E120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06" autoAdjust="0"/>
    <p:restoredTop sz="94660"/>
  </p:normalViewPr>
  <p:slideViewPr>
    <p:cSldViewPr>
      <p:cViewPr>
        <p:scale>
          <a:sx n="125" d="100"/>
          <a:sy n="125" d="100"/>
        </p:scale>
        <p:origin x="2022" y="-468"/>
      </p:cViewPr>
      <p:guideLst>
        <p:guide orient="horz" pos="3164"/>
        <p:guide pos="245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226512-888B-463E-9CF9-F4E3C445E849}" type="datetimeFigureOut">
              <a:rPr lang="nl-NL" smtClean="0"/>
              <a:t>22-11-2018</a:t>
            </a:fld>
            <a:endParaRPr lang="nl-NL"/>
          </a:p>
        </p:txBody>
      </p:sp>
      <p:sp>
        <p:nvSpPr>
          <p:cNvPr id="4" name="Slide Image Placeholder 3"/>
          <p:cNvSpPr>
            <a:spLocks noGrp="1" noRot="1" noChangeAspect="1"/>
          </p:cNvSpPr>
          <p:nvPr>
            <p:ph type="sldImg" idx="2"/>
          </p:nvPr>
        </p:nvSpPr>
        <p:spPr>
          <a:xfrm>
            <a:off x="2101850" y="685800"/>
            <a:ext cx="26543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B835FB-348D-442C-9235-B587AE28B292}" type="slidenum">
              <a:rPr lang="nl-NL" smtClean="0"/>
              <a:t>‹#›</a:t>
            </a:fld>
            <a:endParaRPr lang="nl-NL"/>
          </a:p>
        </p:txBody>
      </p:sp>
    </p:spTree>
    <p:extLst>
      <p:ext uri="{BB962C8B-B14F-4D97-AF65-F5344CB8AC3E}">
        <p14:creationId xmlns:p14="http://schemas.microsoft.com/office/powerpoint/2010/main" val="2097798100"/>
      </p:ext>
    </p:extLst>
  </p:cSld>
  <p:clrMap bg1="lt1" tx1="dk1" bg2="lt2" tx2="dk2" accent1="accent1" accent2="accent2" accent3="accent3" accent4="accent4" accent5="accent5" accent6="accent6" hlink="hlink" folHlink="folHlink"/>
  <p:notesStyle>
    <a:lvl1pPr marL="0" algn="l" defTabSz="972099" rtl="0" eaLnBrk="1" latinLnBrk="0" hangingPunct="1">
      <a:defRPr sz="1300" kern="1200">
        <a:solidFill>
          <a:schemeClr val="tx1"/>
        </a:solidFill>
        <a:latin typeface="+mn-lt"/>
        <a:ea typeface="+mn-ea"/>
        <a:cs typeface="+mn-cs"/>
      </a:defRPr>
    </a:lvl1pPr>
    <a:lvl2pPr marL="486049" algn="l" defTabSz="972099" rtl="0" eaLnBrk="1" latinLnBrk="0" hangingPunct="1">
      <a:defRPr sz="1300" kern="1200">
        <a:solidFill>
          <a:schemeClr val="tx1"/>
        </a:solidFill>
        <a:latin typeface="+mn-lt"/>
        <a:ea typeface="+mn-ea"/>
        <a:cs typeface="+mn-cs"/>
      </a:defRPr>
    </a:lvl2pPr>
    <a:lvl3pPr marL="972099" algn="l" defTabSz="972099" rtl="0" eaLnBrk="1" latinLnBrk="0" hangingPunct="1">
      <a:defRPr sz="1300" kern="1200">
        <a:solidFill>
          <a:schemeClr val="tx1"/>
        </a:solidFill>
        <a:latin typeface="+mn-lt"/>
        <a:ea typeface="+mn-ea"/>
        <a:cs typeface="+mn-cs"/>
      </a:defRPr>
    </a:lvl3pPr>
    <a:lvl4pPr marL="1458148" algn="l" defTabSz="972099" rtl="0" eaLnBrk="1" latinLnBrk="0" hangingPunct="1">
      <a:defRPr sz="1300" kern="1200">
        <a:solidFill>
          <a:schemeClr val="tx1"/>
        </a:solidFill>
        <a:latin typeface="+mn-lt"/>
        <a:ea typeface="+mn-ea"/>
        <a:cs typeface="+mn-cs"/>
      </a:defRPr>
    </a:lvl4pPr>
    <a:lvl5pPr marL="1944197" algn="l" defTabSz="972099" rtl="0" eaLnBrk="1" latinLnBrk="0" hangingPunct="1">
      <a:defRPr sz="1300" kern="1200">
        <a:solidFill>
          <a:schemeClr val="tx1"/>
        </a:solidFill>
        <a:latin typeface="+mn-lt"/>
        <a:ea typeface="+mn-ea"/>
        <a:cs typeface="+mn-cs"/>
      </a:defRPr>
    </a:lvl5pPr>
    <a:lvl6pPr marL="2430247" algn="l" defTabSz="972099" rtl="0" eaLnBrk="1" latinLnBrk="0" hangingPunct="1">
      <a:defRPr sz="1300" kern="1200">
        <a:solidFill>
          <a:schemeClr val="tx1"/>
        </a:solidFill>
        <a:latin typeface="+mn-lt"/>
        <a:ea typeface="+mn-ea"/>
        <a:cs typeface="+mn-cs"/>
      </a:defRPr>
    </a:lvl6pPr>
    <a:lvl7pPr marL="2916296" algn="l" defTabSz="972099" rtl="0" eaLnBrk="1" latinLnBrk="0" hangingPunct="1">
      <a:defRPr sz="1300" kern="1200">
        <a:solidFill>
          <a:schemeClr val="tx1"/>
        </a:solidFill>
        <a:latin typeface="+mn-lt"/>
        <a:ea typeface="+mn-ea"/>
        <a:cs typeface="+mn-cs"/>
      </a:defRPr>
    </a:lvl7pPr>
    <a:lvl8pPr marL="3402345" algn="l" defTabSz="972099" rtl="0" eaLnBrk="1" latinLnBrk="0" hangingPunct="1">
      <a:defRPr sz="1300" kern="1200">
        <a:solidFill>
          <a:schemeClr val="tx1"/>
        </a:solidFill>
        <a:latin typeface="+mn-lt"/>
        <a:ea typeface="+mn-ea"/>
        <a:cs typeface="+mn-cs"/>
      </a:defRPr>
    </a:lvl8pPr>
    <a:lvl9pPr marL="3888395" algn="l" defTabSz="972099"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3287" y="3120681"/>
            <a:ext cx="6610589" cy="2153314"/>
          </a:xfrm>
        </p:spPr>
        <p:txBody>
          <a:bodyPr/>
          <a:lstStyle/>
          <a:p>
            <a:r>
              <a:rPr lang="en-US"/>
              <a:t>Click to edit Master title style</a:t>
            </a:r>
            <a:endParaRPr lang="nl-NL"/>
          </a:p>
        </p:txBody>
      </p:sp>
      <p:sp>
        <p:nvSpPr>
          <p:cNvPr id="3" name="Subtitle 2"/>
          <p:cNvSpPr>
            <a:spLocks noGrp="1"/>
          </p:cNvSpPr>
          <p:nvPr>
            <p:ph type="subTitle" idx="1"/>
          </p:nvPr>
        </p:nvSpPr>
        <p:spPr>
          <a:xfrm>
            <a:off x="1166575" y="5692564"/>
            <a:ext cx="5444014" cy="2567234"/>
          </a:xfrm>
        </p:spPr>
        <p:txBody>
          <a:bodyPr/>
          <a:lstStyle>
            <a:lvl1pPr marL="0" indent="0" algn="ctr">
              <a:buNone/>
              <a:defRPr>
                <a:solidFill>
                  <a:schemeClr val="tx1">
                    <a:tint val="75000"/>
                  </a:schemeClr>
                </a:solidFill>
              </a:defRPr>
            </a:lvl1pPr>
            <a:lvl2pPr marL="486049" indent="0" algn="ctr">
              <a:buNone/>
              <a:defRPr>
                <a:solidFill>
                  <a:schemeClr val="tx1">
                    <a:tint val="75000"/>
                  </a:schemeClr>
                </a:solidFill>
              </a:defRPr>
            </a:lvl2pPr>
            <a:lvl3pPr marL="972099" indent="0" algn="ctr">
              <a:buNone/>
              <a:defRPr>
                <a:solidFill>
                  <a:schemeClr val="tx1">
                    <a:tint val="75000"/>
                  </a:schemeClr>
                </a:solidFill>
              </a:defRPr>
            </a:lvl3pPr>
            <a:lvl4pPr marL="1458148" indent="0" algn="ctr">
              <a:buNone/>
              <a:defRPr>
                <a:solidFill>
                  <a:schemeClr val="tx1">
                    <a:tint val="75000"/>
                  </a:schemeClr>
                </a:solidFill>
              </a:defRPr>
            </a:lvl4pPr>
            <a:lvl5pPr marL="1944197" indent="0" algn="ctr">
              <a:buNone/>
              <a:defRPr>
                <a:solidFill>
                  <a:schemeClr val="tx1">
                    <a:tint val="75000"/>
                  </a:schemeClr>
                </a:solidFill>
              </a:defRPr>
            </a:lvl5pPr>
            <a:lvl6pPr marL="2430247" indent="0" algn="ctr">
              <a:buNone/>
              <a:defRPr>
                <a:solidFill>
                  <a:schemeClr val="tx1">
                    <a:tint val="75000"/>
                  </a:schemeClr>
                </a:solidFill>
              </a:defRPr>
            </a:lvl6pPr>
            <a:lvl7pPr marL="2916296" indent="0" algn="ctr">
              <a:buNone/>
              <a:defRPr>
                <a:solidFill>
                  <a:schemeClr val="tx1">
                    <a:tint val="75000"/>
                  </a:schemeClr>
                </a:solidFill>
              </a:defRPr>
            </a:lvl7pPr>
            <a:lvl8pPr marL="3402345" indent="0" algn="ctr">
              <a:buNone/>
              <a:defRPr>
                <a:solidFill>
                  <a:schemeClr val="tx1">
                    <a:tint val="75000"/>
                  </a:schemeClr>
                </a:solidFill>
              </a:defRPr>
            </a:lvl8pPr>
            <a:lvl9pPr marL="3888395"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DCD64D87-6156-4EA7-BA7E-460FA2658A74}" type="datetimeFigureOut">
              <a:rPr lang="nl-NL" smtClean="0"/>
              <a:t>22-11-2018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9E055C3-3469-4D0A-9508-5157BBF906D2}" type="slidenum">
              <a:rPr lang="nl-NL" smtClean="0"/>
              <a:t>‹#›</a:t>
            </a:fld>
            <a:endParaRPr lang="nl-NL"/>
          </a:p>
        </p:txBody>
      </p:sp>
    </p:spTree>
    <p:extLst>
      <p:ext uri="{BB962C8B-B14F-4D97-AF65-F5344CB8AC3E}">
        <p14:creationId xmlns:p14="http://schemas.microsoft.com/office/powerpoint/2010/main" val="3991096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DCD64D87-6156-4EA7-BA7E-460FA2658A74}" type="datetimeFigureOut">
              <a:rPr lang="nl-NL" smtClean="0"/>
              <a:t>22-11-2018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9E055C3-3469-4D0A-9508-5157BBF906D2}" type="slidenum">
              <a:rPr lang="nl-NL" smtClean="0"/>
              <a:t>‹#›</a:t>
            </a:fld>
            <a:endParaRPr lang="nl-NL"/>
          </a:p>
        </p:txBody>
      </p:sp>
    </p:spTree>
    <p:extLst>
      <p:ext uri="{BB962C8B-B14F-4D97-AF65-F5344CB8AC3E}">
        <p14:creationId xmlns:p14="http://schemas.microsoft.com/office/powerpoint/2010/main" val="143497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638443" y="402295"/>
            <a:ext cx="1749862" cy="8571400"/>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388858" y="402295"/>
            <a:ext cx="5119966" cy="8571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DCD64D87-6156-4EA7-BA7E-460FA2658A74}" type="datetimeFigureOut">
              <a:rPr lang="nl-NL" smtClean="0"/>
              <a:t>22-11-2018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9E055C3-3469-4D0A-9508-5157BBF906D2}" type="slidenum">
              <a:rPr lang="nl-NL" smtClean="0"/>
              <a:t>‹#›</a:t>
            </a:fld>
            <a:endParaRPr lang="nl-NL"/>
          </a:p>
        </p:txBody>
      </p:sp>
    </p:spTree>
    <p:extLst>
      <p:ext uri="{BB962C8B-B14F-4D97-AF65-F5344CB8AC3E}">
        <p14:creationId xmlns:p14="http://schemas.microsoft.com/office/powerpoint/2010/main" val="3489382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DCD64D87-6156-4EA7-BA7E-460FA2658A74}" type="datetimeFigureOut">
              <a:rPr lang="nl-NL" smtClean="0"/>
              <a:t>22-11-2018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9E055C3-3469-4D0A-9508-5157BBF906D2}" type="slidenum">
              <a:rPr lang="nl-NL" smtClean="0"/>
              <a:t>‹#›</a:t>
            </a:fld>
            <a:endParaRPr lang="nl-NL"/>
          </a:p>
        </p:txBody>
      </p:sp>
    </p:spTree>
    <p:extLst>
      <p:ext uri="{BB962C8B-B14F-4D97-AF65-F5344CB8AC3E}">
        <p14:creationId xmlns:p14="http://schemas.microsoft.com/office/powerpoint/2010/main" val="1357405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4342" y="6455292"/>
            <a:ext cx="6610589" cy="1995188"/>
          </a:xfrm>
        </p:spPr>
        <p:txBody>
          <a:bodyPr anchor="t"/>
          <a:lstStyle>
            <a:lvl1pPr algn="l">
              <a:defRPr sz="4300" b="1" cap="all"/>
            </a:lvl1pPr>
          </a:lstStyle>
          <a:p>
            <a:r>
              <a:rPr lang="en-US"/>
              <a:t>Click to edit Master title style</a:t>
            </a:r>
            <a:endParaRPr lang="nl-NL"/>
          </a:p>
        </p:txBody>
      </p:sp>
      <p:sp>
        <p:nvSpPr>
          <p:cNvPr id="3" name="Text Placeholder 2"/>
          <p:cNvSpPr>
            <a:spLocks noGrp="1"/>
          </p:cNvSpPr>
          <p:nvPr>
            <p:ph type="body" idx="1"/>
          </p:nvPr>
        </p:nvSpPr>
        <p:spPr>
          <a:xfrm>
            <a:off x="614342" y="4257798"/>
            <a:ext cx="6610589" cy="2197495"/>
          </a:xfrm>
        </p:spPr>
        <p:txBody>
          <a:bodyPr anchor="b"/>
          <a:lstStyle>
            <a:lvl1pPr marL="0" indent="0">
              <a:buNone/>
              <a:defRPr sz="2100">
                <a:solidFill>
                  <a:schemeClr val="tx1">
                    <a:tint val="75000"/>
                  </a:schemeClr>
                </a:solidFill>
              </a:defRPr>
            </a:lvl1pPr>
            <a:lvl2pPr marL="486049" indent="0">
              <a:buNone/>
              <a:defRPr sz="1900">
                <a:solidFill>
                  <a:schemeClr val="tx1">
                    <a:tint val="75000"/>
                  </a:schemeClr>
                </a:solidFill>
              </a:defRPr>
            </a:lvl2pPr>
            <a:lvl3pPr marL="972099" indent="0">
              <a:buNone/>
              <a:defRPr sz="1700">
                <a:solidFill>
                  <a:schemeClr val="tx1">
                    <a:tint val="75000"/>
                  </a:schemeClr>
                </a:solidFill>
              </a:defRPr>
            </a:lvl3pPr>
            <a:lvl4pPr marL="1458148" indent="0">
              <a:buNone/>
              <a:defRPr sz="1500">
                <a:solidFill>
                  <a:schemeClr val="tx1">
                    <a:tint val="75000"/>
                  </a:schemeClr>
                </a:solidFill>
              </a:defRPr>
            </a:lvl4pPr>
            <a:lvl5pPr marL="1944197" indent="0">
              <a:buNone/>
              <a:defRPr sz="1500">
                <a:solidFill>
                  <a:schemeClr val="tx1">
                    <a:tint val="75000"/>
                  </a:schemeClr>
                </a:solidFill>
              </a:defRPr>
            </a:lvl5pPr>
            <a:lvl6pPr marL="2430247" indent="0">
              <a:buNone/>
              <a:defRPr sz="1500">
                <a:solidFill>
                  <a:schemeClr val="tx1">
                    <a:tint val="75000"/>
                  </a:schemeClr>
                </a:solidFill>
              </a:defRPr>
            </a:lvl6pPr>
            <a:lvl7pPr marL="2916296" indent="0">
              <a:buNone/>
              <a:defRPr sz="1500">
                <a:solidFill>
                  <a:schemeClr val="tx1">
                    <a:tint val="75000"/>
                  </a:schemeClr>
                </a:solidFill>
              </a:defRPr>
            </a:lvl7pPr>
            <a:lvl8pPr marL="3402345" indent="0">
              <a:buNone/>
              <a:defRPr sz="1500">
                <a:solidFill>
                  <a:schemeClr val="tx1">
                    <a:tint val="75000"/>
                  </a:schemeClr>
                </a:solidFill>
              </a:defRPr>
            </a:lvl8pPr>
            <a:lvl9pPr marL="3888395" indent="0">
              <a:buNone/>
              <a:defRPr sz="1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D64D87-6156-4EA7-BA7E-460FA2658A74}" type="datetimeFigureOut">
              <a:rPr lang="nl-NL" smtClean="0"/>
              <a:t>22-11-2018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9E055C3-3469-4D0A-9508-5157BBF906D2}" type="slidenum">
              <a:rPr lang="nl-NL" smtClean="0"/>
              <a:t>‹#›</a:t>
            </a:fld>
            <a:endParaRPr lang="nl-NL"/>
          </a:p>
        </p:txBody>
      </p:sp>
    </p:spTree>
    <p:extLst>
      <p:ext uri="{BB962C8B-B14F-4D97-AF65-F5344CB8AC3E}">
        <p14:creationId xmlns:p14="http://schemas.microsoft.com/office/powerpoint/2010/main" val="2614688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388858" y="2343998"/>
            <a:ext cx="3434914" cy="6629698"/>
          </a:xfr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3953391" y="2343998"/>
            <a:ext cx="3434914" cy="6629698"/>
          </a:xfr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DCD64D87-6156-4EA7-BA7E-460FA2658A74}" type="datetimeFigureOut">
              <a:rPr lang="nl-NL" smtClean="0"/>
              <a:t>22-11-2018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9E055C3-3469-4D0A-9508-5157BBF906D2}" type="slidenum">
              <a:rPr lang="nl-NL" smtClean="0"/>
              <a:t>‹#›</a:t>
            </a:fld>
            <a:endParaRPr lang="nl-NL"/>
          </a:p>
        </p:txBody>
      </p:sp>
    </p:spTree>
    <p:extLst>
      <p:ext uri="{BB962C8B-B14F-4D97-AF65-F5344CB8AC3E}">
        <p14:creationId xmlns:p14="http://schemas.microsoft.com/office/powerpoint/2010/main" val="3974150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NL"/>
          </a:p>
        </p:txBody>
      </p:sp>
      <p:sp>
        <p:nvSpPr>
          <p:cNvPr id="3" name="Text Placeholder 2"/>
          <p:cNvSpPr>
            <a:spLocks noGrp="1"/>
          </p:cNvSpPr>
          <p:nvPr>
            <p:ph type="body" idx="1"/>
          </p:nvPr>
        </p:nvSpPr>
        <p:spPr>
          <a:xfrm>
            <a:off x="388859" y="2248656"/>
            <a:ext cx="3436264" cy="937133"/>
          </a:xfrm>
        </p:spPr>
        <p:txBody>
          <a:bodyPr anchor="b"/>
          <a:lstStyle>
            <a:lvl1pPr marL="0" indent="0">
              <a:buNone/>
              <a:defRPr sz="2600" b="1"/>
            </a:lvl1pPr>
            <a:lvl2pPr marL="486049" indent="0">
              <a:buNone/>
              <a:defRPr sz="2100" b="1"/>
            </a:lvl2pPr>
            <a:lvl3pPr marL="972099" indent="0">
              <a:buNone/>
              <a:defRPr sz="1900" b="1"/>
            </a:lvl3pPr>
            <a:lvl4pPr marL="1458148" indent="0">
              <a:buNone/>
              <a:defRPr sz="1700" b="1"/>
            </a:lvl4pPr>
            <a:lvl5pPr marL="1944197" indent="0">
              <a:buNone/>
              <a:defRPr sz="1700" b="1"/>
            </a:lvl5pPr>
            <a:lvl6pPr marL="2430247" indent="0">
              <a:buNone/>
              <a:defRPr sz="1700" b="1"/>
            </a:lvl6pPr>
            <a:lvl7pPr marL="2916296" indent="0">
              <a:buNone/>
              <a:defRPr sz="1700" b="1"/>
            </a:lvl7pPr>
            <a:lvl8pPr marL="3402345" indent="0">
              <a:buNone/>
              <a:defRPr sz="1700" b="1"/>
            </a:lvl8pPr>
            <a:lvl9pPr marL="3888395" indent="0">
              <a:buNone/>
              <a:defRPr sz="1700" b="1"/>
            </a:lvl9pPr>
          </a:lstStyle>
          <a:p>
            <a:pPr lvl="0"/>
            <a:r>
              <a:rPr lang="en-US"/>
              <a:t>Click to edit Master text styles</a:t>
            </a:r>
          </a:p>
        </p:txBody>
      </p:sp>
      <p:sp>
        <p:nvSpPr>
          <p:cNvPr id="4" name="Content Placeholder 3"/>
          <p:cNvSpPr>
            <a:spLocks noGrp="1"/>
          </p:cNvSpPr>
          <p:nvPr>
            <p:ph sz="half" idx="2"/>
          </p:nvPr>
        </p:nvSpPr>
        <p:spPr>
          <a:xfrm>
            <a:off x="388859" y="3185789"/>
            <a:ext cx="3436264" cy="5787905"/>
          </a:xfr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3950693" y="2248656"/>
            <a:ext cx="3437614" cy="937133"/>
          </a:xfrm>
        </p:spPr>
        <p:txBody>
          <a:bodyPr anchor="b"/>
          <a:lstStyle>
            <a:lvl1pPr marL="0" indent="0">
              <a:buNone/>
              <a:defRPr sz="2600" b="1"/>
            </a:lvl1pPr>
            <a:lvl2pPr marL="486049" indent="0">
              <a:buNone/>
              <a:defRPr sz="2100" b="1"/>
            </a:lvl2pPr>
            <a:lvl3pPr marL="972099" indent="0">
              <a:buNone/>
              <a:defRPr sz="1900" b="1"/>
            </a:lvl3pPr>
            <a:lvl4pPr marL="1458148" indent="0">
              <a:buNone/>
              <a:defRPr sz="1700" b="1"/>
            </a:lvl4pPr>
            <a:lvl5pPr marL="1944197" indent="0">
              <a:buNone/>
              <a:defRPr sz="1700" b="1"/>
            </a:lvl5pPr>
            <a:lvl6pPr marL="2430247" indent="0">
              <a:buNone/>
              <a:defRPr sz="1700" b="1"/>
            </a:lvl6pPr>
            <a:lvl7pPr marL="2916296" indent="0">
              <a:buNone/>
              <a:defRPr sz="1700" b="1"/>
            </a:lvl7pPr>
            <a:lvl8pPr marL="3402345" indent="0">
              <a:buNone/>
              <a:defRPr sz="1700" b="1"/>
            </a:lvl8pPr>
            <a:lvl9pPr marL="3888395" indent="0">
              <a:buNone/>
              <a:defRPr sz="1700" b="1"/>
            </a:lvl9pPr>
          </a:lstStyle>
          <a:p>
            <a:pPr lvl="0"/>
            <a:r>
              <a:rPr lang="en-US"/>
              <a:t>Click to edit Master text styles</a:t>
            </a:r>
          </a:p>
        </p:txBody>
      </p:sp>
      <p:sp>
        <p:nvSpPr>
          <p:cNvPr id="6" name="Content Placeholder 5"/>
          <p:cNvSpPr>
            <a:spLocks noGrp="1"/>
          </p:cNvSpPr>
          <p:nvPr>
            <p:ph sz="quarter" idx="4"/>
          </p:nvPr>
        </p:nvSpPr>
        <p:spPr>
          <a:xfrm>
            <a:off x="3950693" y="3185789"/>
            <a:ext cx="3437614" cy="5787905"/>
          </a:xfr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DCD64D87-6156-4EA7-BA7E-460FA2658A74}" type="datetimeFigureOut">
              <a:rPr lang="nl-NL" smtClean="0"/>
              <a:t>22-11-2018</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F9E055C3-3469-4D0A-9508-5157BBF906D2}" type="slidenum">
              <a:rPr lang="nl-NL" smtClean="0"/>
              <a:t>‹#›</a:t>
            </a:fld>
            <a:endParaRPr lang="nl-NL"/>
          </a:p>
        </p:txBody>
      </p:sp>
    </p:spTree>
    <p:extLst>
      <p:ext uri="{BB962C8B-B14F-4D97-AF65-F5344CB8AC3E}">
        <p14:creationId xmlns:p14="http://schemas.microsoft.com/office/powerpoint/2010/main" val="1938028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DCD64D87-6156-4EA7-BA7E-460FA2658A74}" type="datetimeFigureOut">
              <a:rPr lang="nl-NL" smtClean="0"/>
              <a:t>22-11-2018</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F9E055C3-3469-4D0A-9508-5157BBF906D2}" type="slidenum">
              <a:rPr lang="nl-NL" smtClean="0"/>
              <a:t>‹#›</a:t>
            </a:fld>
            <a:endParaRPr lang="nl-NL"/>
          </a:p>
        </p:txBody>
      </p:sp>
    </p:spTree>
    <p:extLst>
      <p:ext uri="{BB962C8B-B14F-4D97-AF65-F5344CB8AC3E}">
        <p14:creationId xmlns:p14="http://schemas.microsoft.com/office/powerpoint/2010/main" val="276947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D64D87-6156-4EA7-BA7E-460FA2658A74}" type="datetimeFigureOut">
              <a:rPr lang="nl-NL" smtClean="0"/>
              <a:t>22-11-2018</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F9E055C3-3469-4D0A-9508-5157BBF906D2}" type="slidenum">
              <a:rPr lang="nl-NL" smtClean="0"/>
              <a:t>‹#›</a:t>
            </a:fld>
            <a:endParaRPr lang="nl-NL"/>
          </a:p>
        </p:txBody>
      </p:sp>
    </p:spTree>
    <p:extLst>
      <p:ext uri="{BB962C8B-B14F-4D97-AF65-F5344CB8AC3E}">
        <p14:creationId xmlns:p14="http://schemas.microsoft.com/office/powerpoint/2010/main" val="407577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860" y="399969"/>
            <a:ext cx="2558633" cy="1702188"/>
          </a:xfrm>
        </p:spPr>
        <p:txBody>
          <a:bodyPr anchor="b"/>
          <a:lstStyle>
            <a:lvl1pPr algn="l">
              <a:defRPr sz="2100" b="1"/>
            </a:lvl1pPr>
          </a:lstStyle>
          <a:p>
            <a:r>
              <a:rPr lang="en-US"/>
              <a:t>Click to edit Master title style</a:t>
            </a:r>
            <a:endParaRPr lang="nl-NL"/>
          </a:p>
        </p:txBody>
      </p:sp>
      <p:sp>
        <p:nvSpPr>
          <p:cNvPr id="3" name="Content Placeholder 2"/>
          <p:cNvSpPr>
            <a:spLocks noGrp="1"/>
          </p:cNvSpPr>
          <p:nvPr>
            <p:ph idx="1"/>
          </p:nvPr>
        </p:nvSpPr>
        <p:spPr>
          <a:xfrm>
            <a:off x="3040656" y="399969"/>
            <a:ext cx="4347651" cy="8573727"/>
          </a:xfrm>
        </p:spPr>
        <p:txBody>
          <a:bodyPr/>
          <a:lstStyle>
            <a:lvl1pPr>
              <a:defRPr sz="3400"/>
            </a:lvl1pPr>
            <a:lvl2pPr>
              <a:defRPr sz="3000"/>
            </a:lvl2pPr>
            <a:lvl3pPr>
              <a:defRPr sz="26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388860" y="2102156"/>
            <a:ext cx="2558633" cy="6871539"/>
          </a:xfrm>
        </p:spPr>
        <p:txBody>
          <a:bodyPr/>
          <a:lstStyle>
            <a:lvl1pPr marL="0" indent="0">
              <a:buNone/>
              <a:defRPr sz="1500"/>
            </a:lvl1pPr>
            <a:lvl2pPr marL="486049" indent="0">
              <a:buNone/>
              <a:defRPr sz="1300"/>
            </a:lvl2pPr>
            <a:lvl3pPr marL="972099" indent="0">
              <a:buNone/>
              <a:defRPr sz="1100"/>
            </a:lvl3pPr>
            <a:lvl4pPr marL="1458148" indent="0">
              <a:buNone/>
              <a:defRPr sz="1000"/>
            </a:lvl4pPr>
            <a:lvl5pPr marL="1944197" indent="0">
              <a:buNone/>
              <a:defRPr sz="1000"/>
            </a:lvl5pPr>
            <a:lvl6pPr marL="2430247" indent="0">
              <a:buNone/>
              <a:defRPr sz="1000"/>
            </a:lvl6pPr>
            <a:lvl7pPr marL="2916296" indent="0">
              <a:buNone/>
              <a:defRPr sz="1000"/>
            </a:lvl7pPr>
            <a:lvl8pPr marL="3402345" indent="0">
              <a:buNone/>
              <a:defRPr sz="1000"/>
            </a:lvl8pPr>
            <a:lvl9pPr marL="3888395"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D64D87-6156-4EA7-BA7E-460FA2658A74}" type="datetimeFigureOut">
              <a:rPr lang="nl-NL" smtClean="0"/>
              <a:t>22-11-2018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9E055C3-3469-4D0A-9508-5157BBF906D2}" type="slidenum">
              <a:rPr lang="nl-NL" smtClean="0"/>
              <a:t>‹#›</a:t>
            </a:fld>
            <a:endParaRPr lang="nl-NL"/>
          </a:p>
        </p:txBody>
      </p:sp>
    </p:spTree>
    <p:extLst>
      <p:ext uri="{BB962C8B-B14F-4D97-AF65-F5344CB8AC3E}">
        <p14:creationId xmlns:p14="http://schemas.microsoft.com/office/powerpoint/2010/main" val="1434916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4378" y="7031991"/>
            <a:ext cx="4666298" cy="830167"/>
          </a:xfrm>
        </p:spPr>
        <p:txBody>
          <a:bodyPr anchor="b"/>
          <a:lstStyle>
            <a:lvl1pPr algn="l">
              <a:defRPr sz="2100" b="1"/>
            </a:lvl1pPr>
          </a:lstStyle>
          <a:p>
            <a:r>
              <a:rPr lang="en-US"/>
              <a:t>Click to edit Master title style</a:t>
            </a:r>
            <a:endParaRPr lang="nl-NL"/>
          </a:p>
        </p:txBody>
      </p:sp>
      <p:sp>
        <p:nvSpPr>
          <p:cNvPr id="3" name="Picture Placeholder 2"/>
          <p:cNvSpPr>
            <a:spLocks noGrp="1"/>
          </p:cNvSpPr>
          <p:nvPr>
            <p:ph type="pic" idx="1"/>
          </p:nvPr>
        </p:nvSpPr>
        <p:spPr>
          <a:xfrm>
            <a:off x="1524378" y="897601"/>
            <a:ext cx="4666298" cy="6027420"/>
          </a:xfrm>
        </p:spPr>
        <p:txBody>
          <a:bodyPr/>
          <a:lstStyle>
            <a:lvl1pPr marL="0" indent="0">
              <a:buNone/>
              <a:defRPr sz="3400"/>
            </a:lvl1pPr>
            <a:lvl2pPr marL="486049" indent="0">
              <a:buNone/>
              <a:defRPr sz="3000"/>
            </a:lvl2pPr>
            <a:lvl3pPr marL="972099" indent="0">
              <a:buNone/>
              <a:defRPr sz="2600"/>
            </a:lvl3pPr>
            <a:lvl4pPr marL="1458148" indent="0">
              <a:buNone/>
              <a:defRPr sz="2100"/>
            </a:lvl4pPr>
            <a:lvl5pPr marL="1944197" indent="0">
              <a:buNone/>
              <a:defRPr sz="2100"/>
            </a:lvl5pPr>
            <a:lvl6pPr marL="2430247" indent="0">
              <a:buNone/>
              <a:defRPr sz="2100"/>
            </a:lvl6pPr>
            <a:lvl7pPr marL="2916296" indent="0">
              <a:buNone/>
              <a:defRPr sz="2100"/>
            </a:lvl7pPr>
            <a:lvl8pPr marL="3402345" indent="0">
              <a:buNone/>
              <a:defRPr sz="2100"/>
            </a:lvl8pPr>
            <a:lvl9pPr marL="3888395" indent="0">
              <a:buNone/>
              <a:defRPr sz="2100"/>
            </a:lvl9pPr>
          </a:lstStyle>
          <a:p>
            <a:endParaRPr lang="nl-NL"/>
          </a:p>
        </p:txBody>
      </p:sp>
      <p:sp>
        <p:nvSpPr>
          <p:cNvPr id="4" name="Text Placeholder 3"/>
          <p:cNvSpPr>
            <a:spLocks noGrp="1"/>
          </p:cNvSpPr>
          <p:nvPr>
            <p:ph type="body" sz="half" idx="2"/>
          </p:nvPr>
        </p:nvSpPr>
        <p:spPr>
          <a:xfrm>
            <a:off x="1524378" y="7862158"/>
            <a:ext cx="4666298" cy="1178973"/>
          </a:xfrm>
        </p:spPr>
        <p:txBody>
          <a:bodyPr/>
          <a:lstStyle>
            <a:lvl1pPr marL="0" indent="0">
              <a:buNone/>
              <a:defRPr sz="1500"/>
            </a:lvl1pPr>
            <a:lvl2pPr marL="486049" indent="0">
              <a:buNone/>
              <a:defRPr sz="1300"/>
            </a:lvl2pPr>
            <a:lvl3pPr marL="972099" indent="0">
              <a:buNone/>
              <a:defRPr sz="1100"/>
            </a:lvl3pPr>
            <a:lvl4pPr marL="1458148" indent="0">
              <a:buNone/>
              <a:defRPr sz="1000"/>
            </a:lvl4pPr>
            <a:lvl5pPr marL="1944197" indent="0">
              <a:buNone/>
              <a:defRPr sz="1000"/>
            </a:lvl5pPr>
            <a:lvl6pPr marL="2430247" indent="0">
              <a:buNone/>
              <a:defRPr sz="1000"/>
            </a:lvl6pPr>
            <a:lvl7pPr marL="2916296" indent="0">
              <a:buNone/>
              <a:defRPr sz="1000"/>
            </a:lvl7pPr>
            <a:lvl8pPr marL="3402345" indent="0">
              <a:buNone/>
              <a:defRPr sz="1000"/>
            </a:lvl8pPr>
            <a:lvl9pPr marL="3888395"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D64D87-6156-4EA7-BA7E-460FA2658A74}" type="datetimeFigureOut">
              <a:rPr lang="nl-NL" smtClean="0"/>
              <a:t>22-11-2018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9E055C3-3469-4D0A-9508-5157BBF906D2}" type="slidenum">
              <a:rPr lang="nl-NL" smtClean="0"/>
              <a:t>‹#›</a:t>
            </a:fld>
            <a:endParaRPr lang="nl-NL"/>
          </a:p>
        </p:txBody>
      </p:sp>
    </p:spTree>
    <p:extLst>
      <p:ext uri="{BB962C8B-B14F-4D97-AF65-F5344CB8AC3E}">
        <p14:creationId xmlns:p14="http://schemas.microsoft.com/office/powerpoint/2010/main" val="91059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858" y="402294"/>
            <a:ext cx="6999447" cy="1674283"/>
          </a:xfrm>
          <a:prstGeom prst="rect">
            <a:avLst/>
          </a:prstGeom>
        </p:spPr>
        <p:txBody>
          <a:bodyPr vert="horz" lIns="97210" tIns="48605" rIns="97210" bIns="48605"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388858" y="2343998"/>
            <a:ext cx="6999447" cy="6629698"/>
          </a:xfrm>
          <a:prstGeom prst="rect">
            <a:avLst/>
          </a:prstGeom>
        </p:spPr>
        <p:txBody>
          <a:bodyPr vert="horz" lIns="97210" tIns="48605" rIns="97210" bIns="4860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388858" y="9310877"/>
            <a:ext cx="1814671" cy="534840"/>
          </a:xfrm>
          <a:prstGeom prst="rect">
            <a:avLst/>
          </a:prstGeom>
        </p:spPr>
        <p:txBody>
          <a:bodyPr vert="horz" lIns="97210" tIns="48605" rIns="97210" bIns="48605" rtlCol="0" anchor="ctr"/>
          <a:lstStyle>
            <a:lvl1pPr algn="l">
              <a:defRPr sz="1300">
                <a:solidFill>
                  <a:schemeClr val="tx1">
                    <a:tint val="75000"/>
                  </a:schemeClr>
                </a:solidFill>
              </a:defRPr>
            </a:lvl1pPr>
          </a:lstStyle>
          <a:p>
            <a:fld id="{DCD64D87-6156-4EA7-BA7E-460FA2658A74}" type="datetimeFigureOut">
              <a:rPr lang="nl-NL" smtClean="0"/>
              <a:t>22-11-2018</a:t>
            </a:fld>
            <a:endParaRPr lang="nl-NL"/>
          </a:p>
        </p:txBody>
      </p:sp>
      <p:sp>
        <p:nvSpPr>
          <p:cNvPr id="5" name="Footer Placeholder 4"/>
          <p:cNvSpPr>
            <a:spLocks noGrp="1"/>
          </p:cNvSpPr>
          <p:nvPr>
            <p:ph type="ftr" sz="quarter" idx="3"/>
          </p:nvPr>
        </p:nvSpPr>
        <p:spPr>
          <a:xfrm>
            <a:off x="2657198" y="9310877"/>
            <a:ext cx="2462768" cy="534840"/>
          </a:xfrm>
          <a:prstGeom prst="rect">
            <a:avLst/>
          </a:prstGeom>
        </p:spPr>
        <p:txBody>
          <a:bodyPr vert="horz" lIns="97210" tIns="48605" rIns="97210" bIns="48605" rtlCol="0" anchor="ctr"/>
          <a:lstStyle>
            <a:lvl1pPr algn="ctr">
              <a:defRPr sz="13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5573634" y="9310877"/>
            <a:ext cx="1814671" cy="534840"/>
          </a:xfrm>
          <a:prstGeom prst="rect">
            <a:avLst/>
          </a:prstGeom>
        </p:spPr>
        <p:txBody>
          <a:bodyPr vert="horz" lIns="97210" tIns="48605" rIns="97210" bIns="48605" rtlCol="0" anchor="ctr"/>
          <a:lstStyle>
            <a:lvl1pPr algn="r">
              <a:defRPr sz="1300">
                <a:solidFill>
                  <a:schemeClr val="tx1">
                    <a:tint val="75000"/>
                  </a:schemeClr>
                </a:solidFill>
              </a:defRPr>
            </a:lvl1pPr>
          </a:lstStyle>
          <a:p>
            <a:fld id="{F9E055C3-3469-4D0A-9508-5157BBF906D2}" type="slidenum">
              <a:rPr lang="nl-NL" smtClean="0"/>
              <a:t>‹#›</a:t>
            </a:fld>
            <a:endParaRPr lang="nl-NL"/>
          </a:p>
        </p:txBody>
      </p:sp>
    </p:spTree>
    <p:extLst>
      <p:ext uri="{BB962C8B-B14F-4D97-AF65-F5344CB8AC3E}">
        <p14:creationId xmlns:p14="http://schemas.microsoft.com/office/powerpoint/2010/main" val="1408261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72099" rtl="0" eaLnBrk="1" latinLnBrk="0" hangingPunct="1">
        <a:spcBef>
          <a:spcPct val="0"/>
        </a:spcBef>
        <a:buNone/>
        <a:defRPr sz="4700" kern="1200">
          <a:solidFill>
            <a:schemeClr val="tx1"/>
          </a:solidFill>
          <a:latin typeface="+mj-lt"/>
          <a:ea typeface="+mj-ea"/>
          <a:cs typeface="+mj-cs"/>
        </a:defRPr>
      </a:lvl1pPr>
    </p:titleStyle>
    <p:bodyStyle>
      <a:lvl1pPr marL="364537" indent="-364537" algn="l" defTabSz="972099"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1pPr>
      <a:lvl2pPr marL="789830" indent="-303781" algn="l" defTabSz="972099"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2pPr>
      <a:lvl3pPr marL="1215123" indent="-243025" algn="l" defTabSz="972099"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01173" indent="-243025" algn="l" defTabSz="972099"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4pPr>
      <a:lvl5pPr marL="2187222" indent="-243025" algn="l" defTabSz="972099"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5pPr>
      <a:lvl6pPr marL="2673271" indent="-243025" algn="l" defTabSz="972099"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59321" indent="-243025" algn="l" defTabSz="972099"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645370" indent="-243025" algn="l" defTabSz="972099"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131419" indent="-243025" algn="l" defTabSz="972099"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nl-NL"/>
      </a:defPPr>
      <a:lvl1pPr marL="0" algn="l" defTabSz="972099" rtl="0" eaLnBrk="1" latinLnBrk="0" hangingPunct="1">
        <a:defRPr sz="1900" kern="1200">
          <a:solidFill>
            <a:schemeClr val="tx1"/>
          </a:solidFill>
          <a:latin typeface="+mn-lt"/>
          <a:ea typeface="+mn-ea"/>
          <a:cs typeface="+mn-cs"/>
        </a:defRPr>
      </a:lvl1pPr>
      <a:lvl2pPr marL="486049" algn="l" defTabSz="972099" rtl="0" eaLnBrk="1" latinLnBrk="0" hangingPunct="1">
        <a:defRPr sz="1900" kern="1200">
          <a:solidFill>
            <a:schemeClr val="tx1"/>
          </a:solidFill>
          <a:latin typeface="+mn-lt"/>
          <a:ea typeface="+mn-ea"/>
          <a:cs typeface="+mn-cs"/>
        </a:defRPr>
      </a:lvl2pPr>
      <a:lvl3pPr marL="972099" algn="l" defTabSz="972099" rtl="0" eaLnBrk="1" latinLnBrk="0" hangingPunct="1">
        <a:defRPr sz="1900" kern="1200">
          <a:solidFill>
            <a:schemeClr val="tx1"/>
          </a:solidFill>
          <a:latin typeface="+mn-lt"/>
          <a:ea typeface="+mn-ea"/>
          <a:cs typeface="+mn-cs"/>
        </a:defRPr>
      </a:lvl3pPr>
      <a:lvl4pPr marL="1458148" algn="l" defTabSz="972099" rtl="0" eaLnBrk="1" latinLnBrk="0" hangingPunct="1">
        <a:defRPr sz="1900" kern="1200">
          <a:solidFill>
            <a:schemeClr val="tx1"/>
          </a:solidFill>
          <a:latin typeface="+mn-lt"/>
          <a:ea typeface="+mn-ea"/>
          <a:cs typeface="+mn-cs"/>
        </a:defRPr>
      </a:lvl4pPr>
      <a:lvl5pPr marL="1944197" algn="l" defTabSz="972099" rtl="0" eaLnBrk="1" latinLnBrk="0" hangingPunct="1">
        <a:defRPr sz="1900" kern="1200">
          <a:solidFill>
            <a:schemeClr val="tx1"/>
          </a:solidFill>
          <a:latin typeface="+mn-lt"/>
          <a:ea typeface="+mn-ea"/>
          <a:cs typeface="+mn-cs"/>
        </a:defRPr>
      </a:lvl5pPr>
      <a:lvl6pPr marL="2430247" algn="l" defTabSz="972099" rtl="0" eaLnBrk="1" latinLnBrk="0" hangingPunct="1">
        <a:defRPr sz="1900" kern="1200">
          <a:solidFill>
            <a:schemeClr val="tx1"/>
          </a:solidFill>
          <a:latin typeface="+mn-lt"/>
          <a:ea typeface="+mn-ea"/>
          <a:cs typeface="+mn-cs"/>
        </a:defRPr>
      </a:lvl6pPr>
      <a:lvl7pPr marL="2916296" algn="l" defTabSz="972099" rtl="0" eaLnBrk="1" latinLnBrk="0" hangingPunct="1">
        <a:defRPr sz="1900" kern="1200">
          <a:solidFill>
            <a:schemeClr val="tx1"/>
          </a:solidFill>
          <a:latin typeface="+mn-lt"/>
          <a:ea typeface="+mn-ea"/>
          <a:cs typeface="+mn-cs"/>
        </a:defRPr>
      </a:lvl7pPr>
      <a:lvl8pPr marL="3402345" algn="l" defTabSz="972099" rtl="0" eaLnBrk="1" latinLnBrk="0" hangingPunct="1">
        <a:defRPr sz="1900" kern="1200">
          <a:solidFill>
            <a:schemeClr val="tx1"/>
          </a:solidFill>
          <a:latin typeface="+mn-lt"/>
          <a:ea typeface="+mn-ea"/>
          <a:cs typeface="+mn-cs"/>
        </a:defRPr>
      </a:lvl8pPr>
      <a:lvl9pPr marL="3888395" algn="l" defTabSz="97209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2650" y="8932809"/>
            <a:ext cx="6886065" cy="513658"/>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S1. Parameterization data sets used for modelling</a:t>
            </a:r>
          </a:p>
          <a:p>
            <a:pPr algn="just">
              <a:lnSpc>
                <a:spcPct val="150000"/>
              </a:lnSpc>
            </a:pPr>
            <a:r>
              <a:rPr lang="en-US" sz="900" dirty="0">
                <a:latin typeface="Arial" panose="020B0604020202020204" pitchFamily="34" charset="0"/>
                <a:cs typeface="Arial" panose="020B0604020202020204" pitchFamily="34" charset="0"/>
              </a:rPr>
              <a:t>Legend on next page</a:t>
            </a:r>
            <a:r>
              <a:rPr lang="en-GB" sz="900" b="1" dirty="0">
                <a:latin typeface="Arial" panose="020B0604020202020204" pitchFamily="34" charset="0"/>
                <a:cs typeface="Arial" panose="020B0604020202020204" pitchFamily="34" charset="0"/>
              </a:rPr>
              <a:t> </a:t>
            </a:r>
            <a:endParaRPr lang="nl-NL" sz="900" dirty="0">
              <a:latin typeface="Arial" panose="020B0604020202020204" pitchFamily="34" charset="0"/>
              <a:cs typeface="Arial" panose="020B0604020202020204" pitchFamily="34" charset="0"/>
            </a:endParaRPr>
          </a:p>
        </p:txBody>
      </p:sp>
      <p:pic>
        <p:nvPicPr>
          <p:cNvPr id="1026" name="Picture 2" descr="Y:\staff\LowCost\umc\KINDGNK\E4\Kathrin\Patricia\Manuscripts\2017-TGFbeta\Figures\20180919 - figures\TGFB (LC)- Supp 1 - v2.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8427"/>
          <a:stretch/>
        </p:blipFill>
        <p:spPr bwMode="auto">
          <a:xfrm>
            <a:off x="324121" y="486346"/>
            <a:ext cx="7044594" cy="72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615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6336" y="414338"/>
            <a:ext cx="6886065" cy="1760153"/>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S6. Model simulations with models 2.1, 2.2 and 2.3</a:t>
            </a:r>
          </a:p>
          <a:p>
            <a:pPr marL="228600" indent="-228600" algn="just">
              <a:lnSpc>
                <a:spcPct val="150000"/>
              </a:lnSpc>
              <a:buFontTx/>
              <a:buAutoNum type="alphaUcParenBoth"/>
            </a:pPr>
            <a:r>
              <a:rPr lang="nl-NL" sz="900" dirty="0">
                <a:latin typeface="Arial" panose="020B0604020202020204" pitchFamily="34" charset="0"/>
                <a:cs typeface="Arial" panose="020B0604020202020204" pitchFamily="34" charset="0"/>
              </a:rPr>
              <a:t>Model </a:t>
            </a:r>
            <a:r>
              <a:rPr lang="nl-NL" sz="900" dirty="0" err="1">
                <a:latin typeface="Arial" panose="020B0604020202020204" pitchFamily="34" charset="0"/>
                <a:cs typeface="Arial" panose="020B0604020202020204" pitchFamily="34" charset="0"/>
              </a:rPr>
              <a:t>simulation</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using</a:t>
            </a:r>
            <a:r>
              <a:rPr lang="nl-NL" sz="900" dirty="0">
                <a:latin typeface="Arial" panose="020B0604020202020204" pitchFamily="34" charset="0"/>
                <a:cs typeface="Arial" panose="020B0604020202020204" pitchFamily="34" charset="0"/>
              </a:rPr>
              <a:t> model 2.1. </a:t>
            </a:r>
            <a:r>
              <a:rPr lang="nl-NL" sz="900" dirty="0" err="1">
                <a:latin typeface="Arial" panose="020B0604020202020204" pitchFamily="34" charset="0"/>
                <a:cs typeface="Arial" panose="020B0604020202020204" pitchFamily="34" charset="0"/>
              </a:rPr>
              <a:t>Dots</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represent</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experimental</a:t>
            </a:r>
            <a:r>
              <a:rPr lang="nl-NL" sz="900" dirty="0">
                <a:latin typeface="Arial" panose="020B0604020202020204" pitchFamily="34" charset="0"/>
                <a:cs typeface="Arial" panose="020B0604020202020204" pitchFamily="34" charset="0"/>
              </a:rPr>
              <a:t> data (</a:t>
            </a:r>
            <a:r>
              <a:rPr lang="nl-NL" sz="900" dirty="0" err="1">
                <a:latin typeface="Arial" panose="020B0604020202020204" pitchFamily="34" charset="0"/>
                <a:cs typeface="Arial" panose="020B0604020202020204" pitchFamily="34" charset="0"/>
              </a:rPr>
              <a:t>Supplementary</a:t>
            </a:r>
            <a:r>
              <a:rPr lang="nl-NL" sz="900" dirty="0">
                <a:latin typeface="Arial" panose="020B0604020202020204" pitchFamily="34" charset="0"/>
                <a:cs typeface="Arial" panose="020B0604020202020204" pitchFamily="34" charset="0"/>
              </a:rPr>
              <a:t> Fig. S1 </a:t>
            </a:r>
            <a:r>
              <a:rPr lang="nl-NL" sz="900" dirty="0" err="1">
                <a:latin typeface="Arial" panose="020B0604020202020204" pitchFamily="34" charset="0"/>
                <a:cs typeface="Arial" panose="020B0604020202020204" pitchFamily="34" charset="0"/>
              </a:rPr>
              <a:t>and</a:t>
            </a:r>
            <a:r>
              <a:rPr lang="nl-NL" sz="900" dirty="0">
                <a:latin typeface="Arial" panose="020B0604020202020204" pitchFamily="34" charset="0"/>
                <a:cs typeface="Arial" panose="020B0604020202020204" pitchFamily="34" charset="0"/>
              </a:rPr>
              <a:t> Fig. 2D), </a:t>
            </a:r>
            <a:r>
              <a:rPr lang="nl-NL" sz="900" dirty="0" err="1">
                <a:latin typeface="Arial" panose="020B0604020202020204" pitchFamily="34" charset="0"/>
                <a:cs typeface="Arial" panose="020B0604020202020204" pitchFamily="34" charset="0"/>
              </a:rPr>
              <a:t>shown</a:t>
            </a:r>
            <a:r>
              <a:rPr lang="nl-NL" sz="900" dirty="0">
                <a:latin typeface="Arial" panose="020B0604020202020204" pitchFamily="34" charset="0"/>
                <a:cs typeface="Arial" panose="020B0604020202020204" pitchFamily="34" charset="0"/>
              </a:rPr>
              <a:t> as </a:t>
            </a:r>
            <a:r>
              <a:rPr lang="nl-NL" sz="900" dirty="0" err="1">
                <a:latin typeface="Arial" panose="020B0604020202020204" pitchFamily="34" charset="0"/>
                <a:cs typeface="Arial" panose="020B0604020202020204" pitchFamily="34" charset="0"/>
              </a:rPr>
              <a:t>mean</a:t>
            </a:r>
            <a:r>
              <a:rPr lang="nl-NL" sz="900" dirty="0">
                <a:latin typeface="Arial" panose="020B0604020202020204" pitchFamily="34" charset="0"/>
                <a:cs typeface="Arial" panose="020B0604020202020204" pitchFamily="34" charset="0"/>
              </a:rPr>
              <a:t> </a:t>
            </a:r>
            <a:r>
              <a:rPr lang="en-GB" sz="900" dirty="0"/>
              <a:t>±</a:t>
            </a:r>
            <a:r>
              <a:rPr lang="nl-NL" sz="900" dirty="0">
                <a:latin typeface="Arial" panose="020B0604020202020204" pitchFamily="34" charset="0"/>
                <a:cs typeface="Arial" panose="020B0604020202020204" pitchFamily="34" charset="0"/>
              </a:rPr>
              <a:t> SEM. Lines are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simulations</a:t>
            </a:r>
            <a:r>
              <a:rPr lang="nl-NL" sz="900"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The corresponding AIC value is indicated at the top.</a:t>
            </a:r>
            <a:endParaRPr lang="nl-NL" sz="900" dirty="0">
              <a:latin typeface="Arial" panose="020B0604020202020204" pitchFamily="34" charset="0"/>
              <a:cs typeface="Arial" panose="020B0604020202020204" pitchFamily="34" charset="0"/>
            </a:endParaRPr>
          </a:p>
          <a:p>
            <a:pPr marL="228600" indent="-228600" algn="just">
              <a:lnSpc>
                <a:spcPct val="150000"/>
              </a:lnSpc>
              <a:buFontTx/>
              <a:buAutoNum type="alphaUcParenBoth"/>
            </a:pPr>
            <a:r>
              <a:rPr lang="nl-NL" sz="900" dirty="0">
                <a:latin typeface="Arial" panose="020B0604020202020204" pitchFamily="34" charset="0"/>
                <a:cs typeface="Arial" panose="020B0604020202020204" pitchFamily="34" charset="0"/>
              </a:rPr>
              <a:t>Model </a:t>
            </a:r>
            <a:r>
              <a:rPr lang="nl-NL" sz="900" dirty="0" err="1">
                <a:latin typeface="Arial" panose="020B0604020202020204" pitchFamily="34" charset="0"/>
                <a:cs typeface="Arial" panose="020B0604020202020204" pitchFamily="34" charset="0"/>
              </a:rPr>
              <a:t>simulation</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using</a:t>
            </a:r>
            <a:r>
              <a:rPr lang="nl-NL" sz="900" dirty="0">
                <a:latin typeface="Arial" panose="020B0604020202020204" pitchFamily="34" charset="0"/>
                <a:cs typeface="Arial" panose="020B0604020202020204" pitchFamily="34" charset="0"/>
              </a:rPr>
              <a:t> model 2.2. </a:t>
            </a:r>
            <a:r>
              <a:rPr lang="nl-NL" sz="900" dirty="0" err="1">
                <a:latin typeface="Arial" panose="020B0604020202020204" pitchFamily="34" charset="0"/>
                <a:cs typeface="Arial" panose="020B0604020202020204" pitchFamily="34" charset="0"/>
              </a:rPr>
              <a:t>Dots</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represent</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experimental</a:t>
            </a:r>
            <a:r>
              <a:rPr lang="nl-NL" sz="900" dirty="0">
                <a:latin typeface="Arial" panose="020B0604020202020204" pitchFamily="34" charset="0"/>
                <a:cs typeface="Arial" panose="020B0604020202020204" pitchFamily="34" charset="0"/>
              </a:rPr>
              <a:t> data (</a:t>
            </a:r>
            <a:r>
              <a:rPr lang="nl-NL" sz="900" dirty="0" err="1">
                <a:latin typeface="Arial" panose="020B0604020202020204" pitchFamily="34" charset="0"/>
                <a:cs typeface="Arial" panose="020B0604020202020204" pitchFamily="34" charset="0"/>
              </a:rPr>
              <a:t>Supplementary</a:t>
            </a:r>
            <a:r>
              <a:rPr lang="nl-NL" sz="900" dirty="0">
                <a:latin typeface="Arial" panose="020B0604020202020204" pitchFamily="34" charset="0"/>
                <a:cs typeface="Arial" panose="020B0604020202020204" pitchFamily="34" charset="0"/>
              </a:rPr>
              <a:t> Fig. S1 </a:t>
            </a:r>
            <a:r>
              <a:rPr lang="nl-NL" sz="900" dirty="0" err="1">
                <a:latin typeface="Arial" panose="020B0604020202020204" pitchFamily="34" charset="0"/>
                <a:cs typeface="Arial" panose="020B0604020202020204" pitchFamily="34" charset="0"/>
              </a:rPr>
              <a:t>and</a:t>
            </a:r>
            <a:r>
              <a:rPr lang="nl-NL" sz="900" dirty="0">
                <a:latin typeface="Arial" panose="020B0604020202020204" pitchFamily="34" charset="0"/>
                <a:cs typeface="Arial" panose="020B0604020202020204" pitchFamily="34" charset="0"/>
              </a:rPr>
              <a:t> Fig. 2D), </a:t>
            </a:r>
            <a:r>
              <a:rPr lang="nl-NL" sz="900" dirty="0" err="1">
                <a:latin typeface="Arial" panose="020B0604020202020204" pitchFamily="34" charset="0"/>
                <a:cs typeface="Arial" panose="020B0604020202020204" pitchFamily="34" charset="0"/>
              </a:rPr>
              <a:t>shown</a:t>
            </a:r>
            <a:r>
              <a:rPr lang="nl-NL" sz="900" dirty="0">
                <a:latin typeface="Arial" panose="020B0604020202020204" pitchFamily="34" charset="0"/>
                <a:cs typeface="Arial" panose="020B0604020202020204" pitchFamily="34" charset="0"/>
              </a:rPr>
              <a:t> as </a:t>
            </a:r>
            <a:r>
              <a:rPr lang="nl-NL" sz="900" dirty="0" err="1">
                <a:latin typeface="Arial" panose="020B0604020202020204" pitchFamily="34" charset="0"/>
                <a:cs typeface="Arial" panose="020B0604020202020204" pitchFamily="34" charset="0"/>
              </a:rPr>
              <a:t>mean</a:t>
            </a:r>
            <a:r>
              <a:rPr lang="nl-NL" sz="900" dirty="0">
                <a:latin typeface="Arial" panose="020B0604020202020204" pitchFamily="34" charset="0"/>
                <a:cs typeface="Arial" panose="020B0604020202020204" pitchFamily="34" charset="0"/>
              </a:rPr>
              <a:t> </a:t>
            </a:r>
            <a:r>
              <a:rPr lang="en-GB" sz="900" dirty="0"/>
              <a:t>±</a:t>
            </a:r>
            <a:r>
              <a:rPr lang="nl-NL" sz="900" dirty="0">
                <a:latin typeface="Arial" panose="020B0604020202020204" pitchFamily="34" charset="0"/>
                <a:cs typeface="Arial" panose="020B0604020202020204" pitchFamily="34" charset="0"/>
              </a:rPr>
              <a:t> SEM. Lines are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simulations</a:t>
            </a:r>
            <a:r>
              <a:rPr lang="nl-NL" sz="900"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The corresponding AIC value is indicated at the top.</a:t>
            </a:r>
            <a:endParaRPr lang="nl-NL" sz="900" dirty="0">
              <a:latin typeface="Arial" panose="020B0604020202020204" pitchFamily="34" charset="0"/>
              <a:cs typeface="Arial" panose="020B0604020202020204" pitchFamily="34" charset="0"/>
            </a:endParaRPr>
          </a:p>
          <a:p>
            <a:pPr marL="228600" indent="-228600" algn="just">
              <a:lnSpc>
                <a:spcPct val="150000"/>
              </a:lnSpc>
              <a:buFontTx/>
              <a:buAutoNum type="alphaUcParenBoth"/>
            </a:pPr>
            <a:r>
              <a:rPr lang="nl-NL" sz="900" dirty="0">
                <a:latin typeface="Arial" panose="020B0604020202020204" pitchFamily="34" charset="0"/>
                <a:cs typeface="Arial" panose="020B0604020202020204" pitchFamily="34" charset="0"/>
              </a:rPr>
              <a:t>Model </a:t>
            </a:r>
            <a:r>
              <a:rPr lang="nl-NL" sz="900" dirty="0" err="1">
                <a:latin typeface="Arial" panose="020B0604020202020204" pitchFamily="34" charset="0"/>
                <a:cs typeface="Arial" panose="020B0604020202020204" pitchFamily="34" charset="0"/>
              </a:rPr>
              <a:t>simulation</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using</a:t>
            </a:r>
            <a:r>
              <a:rPr lang="nl-NL" sz="900" dirty="0">
                <a:latin typeface="Arial" panose="020B0604020202020204" pitchFamily="34" charset="0"/>
                <a:cs typeface="Arial" panose="020B0604020202020204" pitchFamily="34" charset="0"/>
              </a:rPr>
              <a:t> model 2.3. </a:t>
            </a:r>
            <a:r>
              <a:rPr lang="nl-NL" sz="900" dirty="0" err="1">
                <a:latin typeface="Arial" panose="020B0604020202020204" pitchFamily="34" charset="0"/>
                <a:cs typeface="Arial" panose="020B0604020202020204" pitchFamily="34" charset="0"/>
              </a:rPr>
              <a:t>Dots</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represent</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experimental</a:t>
            </a:r>
            <a:r>
              <a:rPr lang="nl-NL" sz="900" dirty="0">
                <a:latin typeface="Arial" panose="020B0604020202020204" pitchFamily="34" charset="0"/>
                <a:cs typeface="Arial" panose="020B0604020202020204" pitchFamily="34" charset="0"/>
              </a:rPr>
              <a:t> data (</a:t>
            </a:r>
            <a:r>
              <a:rPr lang="nl-NL" sz="900" dirty="0" err="1">
                <a:latin typeface="Arial" panose="020B0604020202020204" pitchFamily="34" charset="0"/>
                <a:cs typeface="Arial" panose="020B0604020202020204" pitchFamily="34" charset="0"/>
              </a:rPr>
              <a:t>Supplementary</a:t>
            </a:r>
            <a:r>
              <a:rPr lang="nl-NL" sz="900" dirty="0">
                <a:latin typeface="Arial" panose="020B0604020202020204" pitchFamily="34" charset="0"/>
                <a:cs typeface="Arial" panose="020B0604020202020204" pitchFamily="34" charset="0"/>
              </a:rPr>
              <a:t> Fig. S1 </a:t>
            </a:r>
            <a:r>
              <a:rPr lang="nl-NL" sz="900" dirty="0" err="1">
                <a:latin typeface="Arial" panose="020B0604020202020204" pitchFamily="34" charset="0"/>
                <a:cs typeface="Arial" panose="020B0604020202020204" pitchFamily="34" charset="0"/>
              </a:rPr>
              <a:t>and</a:t>
            </a:r>
            <a:r>
              <a:rPr lang="nl-NL" sz="900" dirty="0">
                <a:latin typeface="Arial" panose="020B0604020202020204" pitchFamily="34" charset="0"/>
                <a:cs typeface="Arial" panose="020B0604020202020204" pitchFamily="34" charset="0"/>
              </a:rPr>
              <a:t> Fig. 2D), </a:t>
            </a:r>
            <a:r>
              <a:rPr lang="nl-NL" sz="900" dirty="0" err="1">
                <a:latin typeface="Arial" panose="020B0604020202020204" pitchFamily="34" charset="0"/>
                <a:cs typeface="Arial" panose="020B0604020202020204" pitchFamily="34" charset="0"/>
              </a:rPr>
              <a:t>shown</a:t>
            </a:r>
            <a:r>
              <a:rPr lang="nl-NL" sz="900" dirty="0">
                <a:latin typeface="Arial" panose="020B0604020202020204" pitchFamily="34" charset="0"/>
                <a:cs typeface="Arial" panose="020B0604020202020204" pitchFamily="34" charset="0"/>
              </a:rPr>
              <a:t> as </a:t>
            </a:r>
            <a:r>
              <a:rPr lang="nl-NL" sz="900" dirty="0" err="1">
                <a:latin typeface="Arial" panose="020B0604020202020204" pitchFamily="34" charset="0"/>
                <a:cs typeface="Arial" panose="020B0604020202020204" pitchFamily="34" charset="0"/>
              </a:rPr>
              <a:t>mean</a:t>
            </a:r>
            <a:r>
              <a:rPr lang="nl-NL" sz="900" dirty="0">
                <a:latin typeface="Arial" panose="020B0604020202020204" pitchFamily="34" charset="0"/>
                <a:cs typeface="Arial" panose="020B0604020202020204" pitchFamily="34" charset="0"/>
              </a:rPr>
              <a:t> </a:t>
            </a:r>
            <a:r>
              <a:rPr lang="en-GB" sz="900" dirty="0"/>
              <a:t>±</a:t>
            </a:r>
            <a:r>
              <a:rPr lang="nl-NL" sz="900" dirty="0">
                <a:latin typeface="Arial" panose="020B0604020202020204" pitchFamily="34" charset="0"/>
                <a:cs typeface="Arial" panose="020B0604020202020204" pitchFamily="34" charset="0"/>
              </a:rPr>
              <a:t> SEM. Lines are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simulations</a:t>
            </a:r>
            <a:r>
              <a:rPr lang="nl-NL" sz="900"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The corresponding AIC value is indicated at the top.</a:t>
            </a:r>
            <a:endParaRPr lang="nl-NL" sz="900" dirty="0">
              <a:latin typeface="Arial" panose="020B0604020202020204" pitchFamily="34" charset="0"/>
              <a:cs typeface="Arial" panose="020B0604020202020204" pitchFamily="34" charset="0"/>
            </a:endParaRPr>
          </a:p>
          <a:p>
            <a:pPr marL="228600" indent="-228600" algn="just">
              <a:lnSpc>
                <a:spcPct val="150000"/>
              </a:lnSpc>
              <a:buAutoNum type="alphaUcParenBoth"/>
            </a:pP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040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3446" y="8767266"/>
            <a:ext cx="6886065" cy="513658"/>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S7. Everolimus-dependent SMAD2 phosphorylation is TSC1 and TSC2 independent</a:t>
            </a:r>
          </a:p>
          <a:p>
            <a:pPr algn="just">
              <a:lnSpc>
                <a:spcPct val="150000"/>
              </a:lnSpc>
            </a:pPr>
            <a:r>
              <a:rPr lang="en-US" sz="900" dirty="0">
                <a:latin typeface="Arial" panose="020B0604020202020204" pitchFamily="34" charset="0"/>
                <a:cs typeface="Arial" panose="020B0604020202020204" pitchFamily="34" charset="0"/>
              </a:rPr>
              <a:t>Legend on next page</a:t>
            </a:r>
            <a:r>
              <a:rPr lang="en-GB" sz="900" b="1" dirty="0">
                <a:latin typeface="Arial" panose="020B0604020202020204" pitchFamily="34" charset="0"/>
                <a:cs typeface="Arial" panose="020B0604020202020204" pitchFamily="34" charset="0"/>
              </a:rPr>
              <a:t> </a:t>
            </a:r>
            <a:endParaRPr lang="nl-NL" sz="900" dirty="0">
              <a:latin typeface="Arial" panose="020B0604020202020204" pitchFamily="34" charset="0"/>
              <a:cs typeface="Arial" panose="020B0604020202020204" pitchFamily="34" charset="0"/>
            </a:endParaRPr>
          </a:p>
        </p:txBody>
      </p:sp>
      <p:pic>
        <p:nvPicPr>
          <p:cNvPr id="4" name="Picture 2" descr="Y:\staff\LowCost\umc\KINDGNK\E4\Kathrin\Patricia\Manuscripts\2017-TGFbeta\Figures\20180919 - figures\TGFB (LC)- Supp 7- v2.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1910"/>
          <a:stretch/>
        </p:blipFill>
        <p:spPr bwMode="auto">
          <a:xfrm>
            <a:off x="383601" y="414338"/>
            <a:ext cx="6917972" cy="7488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550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012" y="486346"/>
            <a:ext cx="6886065" cy="5291889"/>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S7. Everolimus-dependent SMAD2 phosphorylation is TSC1 and TSC2 independent</a:t>
            </a:r>
          </a:p>
          <a:p>
            <a:pPr marL="228600" indent="-228600" algn="just">
              <a:lnSpc>
                <a:spcPct val="150000"/>
              </a:lnSpc>
              <a:buAutoNum type="alphaUcParenBoth"/>
            </a:pPr>
            <a:r>
              <a:rPr lang="en-US" sz="900" dirty="0">
                <a:latin typeface="Arial" panose="020B0604020202020204" pitchFamily="34" charset="0"/>
                <a:cs typeface="Arial" panose="020B0604020202020204" pitchFamily="34" charset="0"/>
              </a:rPr>
              <a:t>TSC2 knockout BON1 cells show impaired mTORC1 inhibition. Control and TSC2 knock out (TSC2 K.O.) BON1 cells were amino acid and serum starved with HBSS for the indicated time points. TSC2 and S6K-pT389 were monitored by immunoblot. Data represent 3 biological replicates.</a:t>
            </a:r>
          </a:p>
          <a:p>
            <a:pPr marL="228600" indent="-228600" algn="just">
              <a:lnSpc>
                <a:spcPct val="150000"/>
              </a:lnSpc>
              <a:buFontTx/>
              <a:buAutoNum type="alphaUcParenBoth"/>
            </a:pPr>
            <a:r>
              <a:rPr lang="en-US" sz="900" dirty="0">
                <a:latin typeface="Arial" panose="020B0604020202020204" pitchFamily="34" charset="0"/>
                <a:cs typeface="Arial" panose="020B0604020202020204" pitchFamily="34" charset="0"/>
              </a:rPr>
              <a:t>Quantification of data shown in (A). S6K-pT389 levels were compared between the different conditions using a two-way ANOVA followed by a Bonferroni multiple comparison test across 3 biological replicates. Data represent the mean ± SEM. The p-values for the Bonferroni multiple comparison tests are shown. ns, not-significant; **, p ≤ 0.01.</a:t>
            </a:r>
          </a:p>
          <a:p>
            <a:pPr marL="228600" indent="-228600" algn="just">
              <a:lnSpc>
                <a:spcPct val="150000"/>
              </a:lnSpc>
              <a:buFontTx/>
              <a:buAutoNum type="alphaUcParenBoth"/>
            </a:pPr>
            <a:r>
              <a:rPr lang="en-US" sz="900" dirty="0" err="1">
                <a:solidFill>
                  <a:srgbClr val="FF0000"/>
                </a:solidFill>
                <a:latin typeface="Arial" panose="020B0604020202020204" pitchFamily="34" charset="0"/>
                <a:cs typeface="Arial" panose="020B0604020202020204" pitchFamily="34" charset="0"/>
              </a:rPr>
              <a:t>Everolimus</a:t>
            </a:r>
            <a:r>
              <a:rPr lang="en-US" sz="900" dirty="0">
                <a:solidFill>
                  <a:srgbClr val="FF0000"/>
                </a:solidFill>
                <a:latin typeface="Arial" panose="020B0604020202020204" pitchFamily="34" charset="0"/>
                <a:cs typeface="Arial" panose="020B0604020202020204" pitchFamily="34" charset="0"/>
              </a:rPr>
              <a:t>-enhanced Smad2 phosphorylation is TSC1-independent.  Control and TSC1 knock out (TSC1 K.O.) cells were treated with </a:t>
            </a:r>
            <a:r>
              <a:rPr lang="en-US" sz="900" dirty="0" err="1">
                <a:solidFill>
                  <a:srgbClr val="FF0000"/>
                </a:solidFill>
                <a:latin typeface="Arial" panose="020B0604020202020204" pitchFamily="34" charset="0"/>
                <a:cs typeface="Arial" panose="020B0604020202020204" pitchFamily="34" charset="0"/>
              </a:rPr>
              <a:t>everolimus</a:t>
            </a:r>
            <a:r>
              <a:rPr lang="en-US" sz="900" dirty="0">
                <a:solidFill>
                  <a:srgbClr val="FF0000"/>
                </a:solidFill>
                <a:latin typeface="Arial" panose="020B0604020202020204" pitchFamily="34" charset="0"/>
                <a:cs typeface="Arial" panose="020B0604020202020204" pitchFamily="34" charset="0"/>
              </a:rPr>
              <a:t> (mTORC1 inhibitor) for 3 days in the presence or absence of MK2206 (</a:t>
            </a:r>
            <a:r>
              <a:rPr lang="en-US" sz="900" dirty="0" err="1">
                <a:solidFill>
                  <a:srgbClr val="FF0000"/>
                </a:solidFill>
                <a:latin typeface="Arial" panose="020B0604020202020204" pitchFamily="34" charset="0"/>
                <a:cs typeface="Arial" panose="020B0604020202020204" pitchFamily="34" charset="0"/>
              </a:rPr>
              <a:t>Akt</a:t>
            </a:r>
            <a:r>
              <a:rPr lang="en-US" sz="900" dirty="0">
                <a:solidFill>
                  <a:srgbClr val="FF0000"/>
                </a:solidFill>
                <a:latin typeface="Arial" panose="020B0604020202020204" pitchFamily="34" charset="0"/>
                <a:cs typeface="Arial" panose="020B0604020202020204" pitchFamily="34" charset="0"/>
              </a:rPr>
              <a:t> inhibitor). Subsequently, cells were serum starved for one hour and stimulated with TGFβ for 45 minutes. TSC1, Smad2-pS465/467, Akt-pT308, S6K-pT389, ERK-pT202/Y204 and PRAS40-pT246 were monitored by immunoblot. Data represent XX biological replicates.</a:t>
            </a:r>
          </a:p>
          <a:p>
            <a:pPr marL="228600" indent="-228600" algn="just">
              <a:lnSpc>
                <a:spcPct val="150000"/>
              </a:lnSpc>
              <a:buFontTx/>
              <a:buAutoNum type="alphaUcParenBoth"/>
            </a:pPr>
            <a:r>
              <a:rPr lang="en-US" sz="900" dirty="0">
                <a:solidFill>
                  <a:srgbClr val="FF0000"/>
                </a:solidFill>
                <a:latin typeface="Arial" panose="020B0604020202020204" pitchFamily="34" charset="0"/>
                <a:cs typeface="Arial" panose="020B0604020202020204" pitchFamily="34" charset="0"/>
              </a:rPr>
              <a:t>Quantification of data shown in (c). Smad2-pS465/467 levels were compared between the different conditions using a two-way ANOVA followed by a Bonferroni multiple comparison test across 3 biological replicates. Data represent the mean ± SEM. The p-values for the Bonferroni multiple comparison tests are shown. ns, not-significant.</a:t>
            </a:r>
          </a:p>
          <a:p>
            <a:pPr marL="228600" indent="-228600" algn="just">
              <a:lnSpc>
                <a:spcPct val="150000"/>
              </a:lnSpc>
              <a:buFontTx/>
              <a:buAutoNum type="alphaUcParenBoth"/>
            </a:pPr>
            <a:r>
              <a:rPr lang="en-US" sz="900" dirty="0">
                <a:solidFill>
                  <a:srgbClr val="FF0000"/>
                </a:solidFill>
                <a:latin typeface="Arial" panose="020B0604020202020204" pitchFamily="34" charset="0"/>
                <a:cs typeface="Arial" panose="020B0604020202020204" pitchFamily="34" charset="0"/>
              </a:rPr>
              <a:t>TSC1 knockout BON1 cells show impaired mTORC1 inhibition. Control and TSC1 knock out (TSC1 K.O.) cells were amino acid and serum starved. TSC1 and S6K-pT389 were monitored by immunoblot. Data represent 3 biological replicates.</a:t>
            </a:r>
          </a:p>
          <a:p>
            <a:pPr marL="228600" indent="-228600" algn="just">
              <a:lnSpc>
                <a:spcPct val="150000"/>
              </a:lnSpc>
              <a:buFontTx/>
              <a:buAutoNum type="alphaUcParenBoth"/>
            </a:pPr>
            <a:r>
              <a:rPr lang="en-US" sz="900" dirty="0">
                <a:solidFill>
                  <a:srgbClr val="FF0000"/>
                </a:solidFill>
                <a:latin typeface="Arial" panose="020B0604020202020204" pitchFamily="34" charset="0"/>
                <a:cs typeface="Arial" panose="020B0604020202020204" pitchFamily="34" charset="0"/>
              </a:rPr>
              <a:t>Quantification of data shown in (e). S6K-pT389 levels were compared between the different conditions using a two-way ANOVA followed by a Bonferroni multiple comparison test across 3 biological replicates. Data represent the mean ± SEM. The p-values for the Bonferroni multiple comparison tests are shown. ns, not-significant; **, p ≤ 0.01.</a:t>
            </a:r>
          </a:p>
          <a:p>
            <a:pPr marL="228600" indent="-228600" algn="just">
              <a:lnSpc>
                <a:spcPct val="150000"/>
              </a:lnSpc>
              <a:buFontTx/>
              <a:buAutoNum type="alphaUcParenBoth"/>
            </a:pPr>
            <a:r>
              <a:rPr lang="en-US" sz="900" dirty="0" err="1">
                <a:solidFill>
                  <a:srgbClr val="FF0000"/>
                </a:solidFill>
                <a:latin typeface="Arial" panose="020B0604020202020204" pitchFamily="34" charset="0"/>
                <a:cs typeface="Arial" panose="020B0604020202020204" pitchFamily="34" charset="0"/>
              </a:rPr>
              <a:t>TGFb</a:t>
            </a:r>
            <a:r>
              <a:rPr lang="en-US" sz="900" dirty="0">
                <a:solidFill>
                  <a:srgbClr val="FF0000"/>
                </a:solidFill>
                <a:latin typeface="Arial" panose="020B0604020202020204" pitchFamily="34" charset="0"/>
                <a:cs typeface="Arial" panose="020B0604020202020204" pitchFamily="34" charset="0"/>
              </a:rPr>
              <a:t> receptor and </a:t>
            </a:r>
            <a:r>
              <a:rPr lang="en-US" sz="900" dirty="0" err="1">
                <a:solidFill>
                  <a:srgbClr val="FF0000"/>
                </a:solidFill>
                <a:latin typeface="Arial" panose="020B0604020202020204" pitchFamily="34" charset="0"/>
                <a:cs typeface="Arial" panose="020B0604020202020204" pitchFamily="34" charset="0"/>
              </a:rPr>
              <a:t>TGFb</a:t>
            </a:r>
            <a:r>
              <a:rPr lang="en-US" sz="900" dirty="0">
                <a:solidFill>
                  <a:srgbClr val="FF0000"/>
                </a:solidFill>
                <a:latin typeface="Arial" panose="020B0604020202020204" pitchFamily="34" charset="0"/>
                <a:cs typeface="Arial" panose="020B0604020202020204" pitchFamily="34" charset="0"/>
              </a:rPr>
              <a:t> levels</a:t>
            </a:r>
          </a:p>
          <a:p>
            <a:pPr marL="228600" indent="-228600" algn="just">
              <a:lnSpc>
                <a:spcPct val="150000"/>
              </a:lnSpc>
              <a:buFontTx/>
              <a:buAutoNum type="alphaUcParenBoth"/>
            </a:pPr>
            <a:endParaRPr lang="en-US" sz="900" dirty="0">
              <a:latin typeface="Arial" panose="020B0604020202020204" pitchFamily="34" charset="0"/>
              <a:cs typeface="Arial" panose="020B0604020202020204" pitchFamily="34" charset="0"/>
            </a:endParaRPr>
          </a:p>
          <a:p>
            <a:pPr marL="228600" indent="-228600" algn="just">
              <a:lnSpc>
                <a:spcPct val="150000"/>
              </a:lnSpc>
              <a:buFontTx/>
              <a:buAutoNum type="alphaUcParenBoth"/>
            </a:pPr>
            <a:endParaRPr lang="en-US" sz="900" dirty="0">
              <a:latin typeface="Arial" panose="020B0604020202020204" pitchFamily="34" charset="0"/>
              <a:cs typeface="Arial" panose="020B0604020202020204" pitchFamily="34" charset="0"/>
            </a:endParaRPr>
          </a:p>
          <a:p>
            <a:pPr marL="228600" indent="-228600" algn="just">
              <a:lnSpc>
                <a:spcPct val="150000"/>
              </a:lnSpc>
              <a:buAutoNum type="alphaLcParenBoth"/>
            </a:pPr>
            <a:endParaRPr lang="en-US" sz="900" dirty="0">
              <a:latin typeface="Arial" panose="020B0604020202020204" pitchFamily="34" charset="0"/>
              <a:cs typeface="Arial" panose="020B0604020202020204" pitchFamily="34" charset="0"/>
            </a:endParaRPr>
          </a:p>
          <a:p>
            <a:pPr marL="228600" indent="-228600" algn="just">
              <a:lnSpc>
                <a:spcPct val="150000"/>
              </a:lnSpc>
              <a:buAutoNum type="alphaLcParenBoth"/>
            </a:pPr>
            <a:endParaRPr lang="nl-NL" sz="900" dirty="0">
              <a:latin typeface="Arial" panose="020B0604020202020204" pitchFamily="34" charset="0"/>
              <a:cs typeface="Arial" panose="020B0604020202020204" pitchFamily="34" charset="0"/>
            </a:endParaRPr>
          </a:p>
          <a:p>
            <a:pPr algn="just">
              <a:lnSpc>
                <a:spcPct val="150000"/>
              </a:lnSpc>
            </a:pP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0683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3445" y="9343330"/>
            <a:ext cx="6886065" cy="513658"/>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S8. Characterization of </a:t>
            </a:r>
            <a:r>
              <a:rPr lang="en-GB" sz="900" b="1" dirty="0" err="1">
                <a:latin typeface="Arial" panose="020B0604020202020204" pitchFamily="34" charset="0"/>
                <a:cs typeface="Arial" panose="020B0604020202020204" pitchFamily="34" charset="0"/>
              </a:rPr>
              <a:t>everolimus-dependent</a:t>
            </a:r>
            <a:r>
              <a:rPr lang="en-GB" sz="900" b="1" dirty="0">
                <a:latin typeface="Arial" panose="020B0604020202020204" pitchFamily="34" charset="0"/>
                <a:cs typeface="Arial" panose="020B0604020202020204" pitchFamily="34" charset="0"/>
              </a:rPr>
              <a:t> TGF</a:t>
            </a:r>
            <a:r>
              <a:rPr lang="el-GR" sz="900" b="1" dirty="0">
                <a:latin typeface="Calibri"/>
                <a:cs typeface="Arial" panose="020B0604020202020204" pitchFamily="34" charset="0"/>
              </a:rPr>
              <a:t>β</a:t>
            </a:r>
            <a:r>
              <a:rPr lang="nl-NL" sz="900" b="1" dirty="0">
                <a:latin typeface="Calibri"/>
                <a:cs typeface="Arial" panose="020B0604020202020204" pitchFamily="34" charset="0"/>
              </a:rPr>
              <a:t> </a:t>
            </a:r>
            <a:r>
              <a:rPr lang="nl-NL" sz="900" b="1" dirty="0" err="1">
                <a:latin typeface="Calibri"/>
                <a:cs typeface="Arial" panose="020B0604020202020204" pitchFamily="34" charset="0"/>
              </a:rPr>
              <a:t>transcription</a:t>
            </a:r>
            <a:r>
              <a:rPr lang="nl-NL" sz="900" b="1" dirty="0">
                <a:latin typeface="Calibri"/>
                <a:cs typeface="Arial" panose="020B0604020202020204" pitchFamily="34" charset="0"/>
              </a:rPr>
              <a:t> </a:t>
            </a:r>
            <a:r>
              <a:rPr lang="nl-NL" sz="900" b="1" dirty="0" err="1">
                <a:latin typeface="Calibri"/>
                <a:cs typeface="Arial" panose="020B0604020202020204" pitchFamily="34" charset="0"/>
              </a:rPr>
              <a:t>regulation</a:t>
            </a:r>
            <a:endParaRPr lang="en-GB" sz="900" b="1" dirty="0">
              <a:latin typeface="Arial" panose="020B0604020202020204" pitchFamily="34" charset="0"/>
              <a:cs typeface="Arial" panose="020B0604020202020204" pitchFamily="34" charset="0"/>
            </a:endParaRPr>
          </a:p>
          <a:p>
            <a:pPr algn="just">
              <a:lnSpc>
                <a:spcPct val="150000"/>
              </a:lnSpc>
            </a:pPr>
            <a:r>
              <a:rPr lang="en-US" sz="900" dirty="0">
                <a:latin typeface="Arial" panose="020B0604020202020204" pitchFamily="34" charset="0"/>
                <a:cs typeface="Arial" panose="020B0604020202020204" pitchFamily="34" charset="0"/>
              </a:rPr>
              <a:t>Legend on next page</a:t>
            </a:r>
            <a:r>
              <a:rPr lang="en-GB" sz="900" b="1" dirty="0">
                <a:latin typeface="Arial" panose="020B0604020202020204" pitchFamily="34" charset="0"/>
                <a:cs typeface="Arial" panose="020B0604020202020204" pitchFamily="34" charset="0"/>
              </a:rPr>
              <a:t> </a:t>
            </a:r>
            <a:endParaRPr lang="nl-NL" sz="900" dirty="0">
              <a:latin typeface="Arial" panose="020B0604020202020204" pitchFamily="34" charset="0"/>
              <a:cs typeface="Arial" panose="020B0604020202020204" pitchFamily="34" charset="0"/>
            </a:endParaRPr>
          </a:p>
        </p:txBody>
      </p:sp>
      <p:pic>
        <p:nvPicPr>
          <p:cNvPr id="4" name="Picture 2" descr="Y:\staff\LowCost\umc\KINDGNK\E4\Kathrin\Patricia\Manuscripts\2017-TGFbeta\Figures\20180919 - figures\TGFB (LC)- Supp 8-v1.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889"/>
          <a:stretch/>
        </p:blipFill>
        <p:spPr bwMode="auto">
          <a:xfrm>
            <a:off x="216173" y="276183"/>
            <a:ext cx="7111279" cy="8995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41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4205" y="630362"/>
            <a:ext cx="6886065" cy="4876390"/>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S8. Characterization of </a:t>
            </a:r>
            <a:r>
              <a:rPr lang="en-GB" sz="900" b="1" dirty="0" err="1">
                <a:latin typeface="Arial" panose="020B0604020202020204" pitchFamily="34" charset="0"/>
                <a:cs typeface="Arial" panose="020B0604020202020204" pitchFamily="34" charset="0"/>
              </a:rPr>
              <a:t>everolimus-dependent</a:t>
            </a:r>
            <a:r>
              <a:rPr lang="en-GB" sz="900" b="1" dirty="0">
                <a:latin typeface="Arial" panose="020B0604020202020204" pitchFamily="34" charset="0"/>
                <a:cs typeface="Arial" panose="020B0604020202020204" pitchFamily="34" charset="0"/>
              </a:rPr>
              <a:t> TGF</a:t>
            </a:r>
            <a:r>
              <a:rPr lang="el-GR" sz="900" b="1" dirty="0">
                <a:latin typeface="Arial" panose="020B0604020202020204" pitchFamily="34" charset="0"/>
                <a:cs typeface="Arial" panose="020B0604020202020204" pitchFamily="34" charset="0"/>
              </a:rPr>
              <a:t>β</a:t>
            </a:r>
            <a:r>
              <a:rPr lang="nl-NL" sz="900" b="1" dirty="0">
                <a:latin typeface="Arial" panose="020B0604020202020204" pitchFamily="34" charset="0"/>
                <a:cs typeface="Arial" panose="020B0604020202020204" pitchFamily="34" charset="0"/>
              </a:rPr>
              <a:t> </a:t>
            </a:r>
            <a:r>
              <a:rPr lang="nl-NL" sz="900" b="1" dirty="0" err="1">
                <a:latin typeface="Arial" panose="020B0604020202020204" pitchFamily="34" charset="0"/>
                <a:cs typeface="Arial" panose="020B0604020202020204" pitchFamily="34" charset="0"/>
              </a:rPr>
              <a:t>transcription</a:t>
            </a:r>
            <a:r>
              <a:rPr lang="nl-NL" sz="900" b="1" dirty="0">
                <a:latin typeface="Arial" panose="020B0604020202020204" pitchFamily="34" charset="0"/>
                <a:cs typeface="Arial" panose="020B0604020202020204" pitchFamily="34" charset="0"/>
              </a:rPr>
              <a:t> </a:t>
            </a:r>
            <a:r>
              <a:rPr lang="nl-NL" sz="900" b="1" dirty="0" err="1">
                <a:latin typeface="Arial" panose="020B0604020202020204" pitchFamily="34" charset="0"/>
                <a:cs typeface="Arial" panose="020B0604020202020204" pitchFamily="34" charset="0"/>
              </a:rPr>
              <a:t>regulation</a:t>
            </a:r>
            <a:endParaRPr lang="en-GB" sz="900" b="1" dirty="0">
              <a:latin typeface="Arial" panose="020B0604020202020204" pitchFamily="34" charset="0"/>
              <a:cs typeface="Arial" panose="020B0604020202020204" pitchFamily="34" charset="0"/>
            </a:endParaRPr>
          </a:p>
          <a:p>
            <a:pPr marL="228600" indent="-228600" algn="just">
              <a:lnSpc>
                <a:spcPct val="150000"/>
              </a:lnSpc>
              <a:buAutoNum type="alphaUcParenBoth"/>
            </a:pPr>
            <a:r>
              <a:rPr lang="en-US" sz="900" dirty="0">
                <a:solidFill>
                  <a:srgbClr val="FF0000"/>
                </a:solidFill>
                <a:latin typeface="Arial" panose="020B0604020202020204" pitchFamily="34" charset="0"/>
                <a:cs typeface="Arial" panose="020B0604020202020204" pitchFamily="34" charset="0"/>
              </a:rPr>
              <a:t>Growth analysis of BON1 cells upon </a:t>
            </a:r>
            <a:r>
              <a:rPr lang="en-US" sz="900" dirty="0" err="1">
                <a:solidFill>
                  <a:srgbClr val="FF0000"/>
                </a:solidFill>
                <a:latin typeface="Arial" panose="020B0604020202020204" pitchFamily="34" charset="0"/>
                <a:cs typeface="Arial" panose="020B0604020202020204" pitchFamily="34" charset="0"/>
              </a:rPr>
              <a:t>everolimus</a:t>
            </a:r>
            <a:r>
              <a:rPr lang="en-US" sz="900" dirty="0">
                <a:solidFill>
                  <a:srgbClr val="FF0000"/>
                </a:solidFill>
                <a:latin typeface="Arial" panose="020B0604020202020204" pitchFamily="34" charset="0"/>
                <a:cs typeface="Arial" panose="020B0604020202020204" pitchFamily="34" charset="0"/>
              </a:rPr>
              <a:t> and SMAD2/3 knockdown. BON1 cells were cultured in the presence of </a:t>
            </a:r>
            <a:r>
              <a:rPr lang="en-US" sz="900" dirty="0" err="1">
                <a:solidFill>
                  <a:srgbClr val="FF0000"/>
                </a:solidFill>
                <a:latin typeface="Arial" panose="020B0604020202020204" pitchFamily="34" charset="0"/>
                <a:cs typeface="Arial" panose="020B0604020202020204" pitchFamily="34" charset="0"/>
              </a:rPr>
              <a:t>everolimus</a:t>
            </a:r>
            <a:r>
              <a:rPr lang="en-US" sz="900" dirty="0">
                <a:solidFill>
                  <a:srgbClr val="FF0000"/>
                </a:solidFill>
                <a:latin typeface="Arial" panose="020B0604020202020204" pitchFamily="34" charset="0"/>
                <a:cs typeface="Arial" panose="020B0604020202020204" pitchFamily="34" charset="0"/>
              </a:rPr>
              <a:t> (mTORC1 inhibitor) and/or Smad2 knockdown (siSMAD2) and/or Smad2 knockdown (siSmad3). . The cell covered area in the bright field images was measured over 100 hours by live cell imaging. Data are shown as the mean ± SEM of 3 biological replicates.</a:t>
            </a:r>
          </a:p>
          <a:p>
            <a:pPr marL="228600" indent="-228600" algn="just">
              <a:lnSpc>
                <a:spcPct val="150000"/>
              </a:lnSpc>
              <a:buAutoNum type="alphaUcParenBoth"/>
            </a:pPr>
            <a:r>
              <a:rPr lang="en-US" sz="900" dirty="0">
                <a:solidFill>
                  <a:srgbClr val="FF0000"/>
                </a:solidFill>
                <a:latin typeface="Arial" panose="020B0604020202020204" pitchFamily="34" charset="0"/>
                <a:cs typeface="Arial" panose="020B0604020202020204" pitchFamily="34" charset="0"/>
              </a:rPr>
              <a:t>Statistical analysis of data shown in (A). Area under the curves (AUC) were calculated for each biological replicate. The AUC was compared between the different conditions using a two-tailed student’s t-test across 3 biological replicates. Data represent the mean ± SEM. ns, not-significant; *,p≤0.05; **, p ≤ 0.01.</a:t>
            </a:r>
          </a:p>
          <a:p>
            <a:pPr marL="228600" indent="-228600" algn="just">
              <a:lnSpc>
                <a:spcPct val="150000"/>
              </a:lnSpc>
              <a:buAutoNum type="alphaUcParenBoth"/>
            </a:pPr>
            <a:r>
              <a:rPr lang="en-US" sz="900" dirty="0">
                <a:solidFill>
                  <a:srgbClr val="FF0000"/>
                </a:solidFill>
                <a:latin typeface="Arial" panose="020B0604020202020204" pitchFamily="34" charset="0"/>
                <a:cs typeface="Arial" panose="020B0604020202020204" pitchFamily="34" charset="0"/>
              </a:rPr>
              <a:t>Representative images of cells measured in (a) after 70 hours</a:t>
            </a:r>
            <a:r>
              <a:rPr lang="en-US" sz="900" dirty="0">
                <a:latin typeface="Arial" panose="020B0604020202020204" pitchFamily="34" charset="0"/>
                <a:cs typeface="Arial" panose="020B0604020202020204" pitchFamily="34" charset="0"/>
              </a:rPr>
              <a:t>.</a:t>
            </a:r>
          </a:p>
          <a:p>
            <a:pPr marL="228600" indent="-228600" algn="just">
              <a:lnSpc>
                <a:spcPct val="150000"/>
              </a:lnSpc>
              <a:buAutoNum type="alphaUcParenBoth"/>
            </a:pPr>
            <a:r>
              <a:rPr lang="en-US" sz="900" dirty="0" err="1">
                <a:latin typeface="Arial" panose="020B0604020202020204" pitchFamily="34" charset="0"/>
                <a:cs typeface="Arial" panose="020B0604020202020204" pitchFamily="34" charset="0"/>
              </a:rPr>
              <a:t>Everolimus</a:t>
            </a:r>
            <a:r>
              <a:rPr lang="en-US" sz="900" dirty="0">
                <a:latin typeface="Arial" panose="020B0604020202020204" pitchFamily="34" charset="0"/>
                <a:cs typeface="Arial" panose="020B0604020202020204" pitchFamily="34" charset="0"/>
              </a:rPr>
              <a:t>-enhanced Smad2 phosphorylation is TGF</a:t>
            </a:r>
            <a:r>
              <a:rPr lang="el-GR" sz="900" dirty="0">
                <a:latin typeface="Calibri"/>
                <a:cs typeface="Arial" panose="020B0604020202020204" pitchFamily="34" charset="0"/>
              </a:rPr>
              <a:t>β</a:t>
            </a:r>
            <a:r>
              <a:rPr lang="en-US" sz="900" dirty="0">
                <a:latin typeface="Arial" panose="020B0604020202020204" pitchFamily="34" charset="0"/>
                <a:cs typeface="Arial" panose="020B0604020202020204" pitchFamily="34" charset="0"/>
              </a:rPr>
              <a:t>R dependent</a:t>
            </a:r>
            <a:r>
              <a:rPr lang="en-GB" sz="900" dirty="0">
                <a:latin typeface="Arial" panose="020B0604020202020204" pitchFamily="34" charset="0"/>
                <a:cs typeface="Arial" panose="020B0604020202020204" pitchFamily="34" charset="0"/>
              </a:rPr>
              <a:t>. BON1 cells were treated with </a:t>
            </a:r>
            <a:r>
              <a:rPr lang="en-GB" sz="900" dirty="0" err="1">
                <a:latin typeface="Arial" panose="020B0604020202020204" pitchFamily="34" charset="0"/>
                <a:cs typeface="Arial" panose="020B0604020202020204" pitchFamily="34" charset="0"/>
              </a:rPr>
              <a:t>everolimus</a:t>
            </a:r>
            <a:r>
              <a:rPr lang="en-GB" sz="900" dirty="0">
                <a:latin typeface="Arial" panose="020B0604020202020204" pitchFamily="34" charset="0"/>
                <a:cs typeface="Arial" panose="020B0604020202020204" pitchFamily="34" charset="0"/>
              </a:rPr>
              <a:t> (mTORC1 inhibitor) for 3 days in the presence or absence of LY2157299 (</a:t>
            </a:r>
            <a:r>
              <a:rPr lang="en-US" sz="900" dirty="0">
                <a:latin typeface="Arial" panose="020B0604020202020204" pitchFamily="34" charset="0"/>
                <a:cs typeface="Arial" panose="020B0604020202020204" pitchFamily="34" charset="0"/>
              </a:rPr>
              <a:t>TGF</a:t>
            </a:r>
            <a:r>
              <a:rPr lang="el-GR" sz="900" dirty="0">
                <a:cs typeface="Arial" panose="020B0604020202020204" pitchFamily="34" charset="0"/>
              </a:rPr>
              <a:t>β</a:t>
            </a:r>
            <a:r>
              <a:rPr lang="en-US" sz="900" dirty="0">
                <a:latin typeface="Arial" panose="020B0604020202020204" pitchFamily="34" charset="0"/>
                <a:cs typeface="Arial" panose="020B0604020202020204" pitchFamily="34" charset="0"/>
              </a:rPr>
              <a:t>R </a:t>
            </a:r>
            <a:r>
              <a:rPr lang="en-GB" sz="900" dirty="0">
                <a:latin typeface="Arial" panose="020B0604020202020204" pitchFamily="34" charset="0"/>
                <a:cs typeface="Arial" panose="020B0604020202020204" pitchFamily="34" charset="0"/>
              </a:rPr>
              <a:t>inhibitor). Subsequently, cells were serum starved for one hour and stimulated with TGF</a:t>
            </a:r>
            <a:r>
              <a:rPr lang="el-GR" sz="900" dirty="0">
                <a:latin typeface="Arial" panose="020B0604020202020204" pitchFamily="34" charset="0"/>
                <a:cs typeface="Arial" panose="020B0604020202020204" pitchFamily="34" charset="0"/>
              </a:rPr>
              <a:t>β </a:t>
            </a:r>
            <a:r>
              <a:rPr lang="en-GB" sz="900" dirty="0">
                <a:latin typeface="Arial" panose="020B0604020202020204" pitchFamily="34" charset="0"/>
                <a:cs typeface="Arial" panose="020B0604020202020204" pitchFamily="34" charset="0"/>
              </a:rPr>
              <a:t>for 45 minutes. </a:t>
            </a:r>
            <a:r>
              <a:rPr lang="en-US" sz="900" dirty="0">
                <a:latin typeface="Arial" panose="020B0604020202020204" pitchFamily="34" charset="0"/>
                <a:cs typeface="Arial" panose="020B0604020202020204" pitchFamily="34" charset="0"/>
              </a:rPr>
              <a:t>Smad2-pS465/467, Smad3-pS426/425, S6K-pT389, Akt-pT308 and ERK-pT202/Y204 were monitored by immunoblot. Data represent 8 biological replicates.</a:t>
            </a:r>
          </a:p>
          <a:p>
            <a:pPr marL="228600" indent="-228600" algn="just">
              <a:lnSpc>
                <a:spcPct val="150000"/>
              </a:lnSpc>
              <a:buAutoNum type="alphaUcParenBoth"/>
            </a:pPr>
            <a:r>
              <a:rPr lang="en-US" sz="900" dirty="0">
                <a:latin typeface="Arial" panose="020B0604020202020204" pitchFamily="34" charset="0"/>
                <a:cs typeface="Arial" panose="020B0604020202020204" pitchFamily="34" charset="0"/>
              </a:rPr>
              <a:t>Quantification of data shown in (D). Smad2-pS465/467 and Smad3-pS423/425 levels were compared between the different conditions using a one-way ANOVA followed by a Bonferroni multiple comparison test across 8 biological replicates. Data represent the mean ± SEM. The p-values for the Bonferroni multiple comparison tests are shown. ***, p ≤ 0.001.</a:t>
            </a:r>
          </a:p>
          <a:p>
            <a:pPr marL="228600" indent="-228600" algn="just">
              <a:lnSpc>
                <a:spcPct val="150000"/>
              </a:lnSpc>
              <a:buAutoNum type="alphaUcParenBoth"/>
            </a:pPr>
            <a:r>
              <a:rPr lang="en-US" sz="900" dirty="0">
                <a:latin typeface="Arial" panose="020B0604020202020204" pitchFamily="34" charset="0"/>
                <a:cs typeface="Arial" panose="020B0604020202020204" pitchFamily="34" charset="0"/>
              </a:rPr>
              <a:t>Analysis of TGFβ-dependent gene expression upon </a:t>
            </a:r>
            <a:r>
              <a:rPr lang="en-US" sz="900" dirty="0" err="1">
                <a:latin typeface="Arial" panose="020B0604020202020204" pitchFamily="34" charset="0"/>
                <a:cs typeface="Arial" panose="020B0604020202020204" pitchFamily="34" charset="0"/>
              </a:rPr>
              <a:t>everolimus</a:t>
            </a:r>
            <a:r>
              <a:rPr lang="en-US" sz="900" dirty="0">
                <a:latin typeface="Arial" panose="020B0604020202020204" pitchFamily="34" charset="0"/>
                <a:cs typeface="Arial" panose="020B0604020202020204" pitchFamily="34" charset="0"/>
              </a:rPr>
              <a:t> treatment. BON1 cells were treated with </a:t>
            </a:r>
            <a:r>
              <a:rPr lang="en-US" sz="900" dirty="0" err="1">
                <a:latin typeface="Arial" panose="020B0604020202020204" pitchFamily="34" charset="0"/>
                <a:cs typeface="Arial" panose="020B0604020202020204" pitchFamily="34" charset="0"/>
              </a:rPr>
              <a:t>everolimus</a:t>
            </a:r>
            <a:r>
              <a:rPr lang="en-US" sz="900" dirty="0">
                <a:latin typeface="Arial" panose="020B0604020202020204" pitchFamily="34" charset="0"/>
                <a:cs typeface="Arial" panose="020B0604020202020204" pitchFamily="34" charset="0"/>
              </a:rPr>
              <a:t> and/or LY2157299 for 3 days. Subsequently, RNA was extracted and a qPCR analysis was performed. Data are shown as the mean ± SEM of 4 biological replicates.</a:t>
            </a:r>
          </a:p>
          <a:p>
            <a:pPr marL="228600" indent="-228600" algn="just">
              <a:lnSpc>
                <a:spcPct val="150000"/>
              </a:lnSpc>
              <a:buAutoNum type="alphaUcParenBoth"/>
            </a:pPr>
            <a:r>
              <a:rPr lang="en-US" sz="900" dirty="0">
                <a:solidFill>
                  <a:srgbClr val="FF0000"/>
                </a:solidFill>
                <a:latin typeface="Arial" panose="020B0604020202020204" pitchFamily="34" charset="0"/>
                <a:cs typeface="Arial" panose="020B0604020202020204" pitchFamily="34" charset="0"/>
              </a:rPr>
              <a:t>Growth analysis of BON1 cells upon mTORC1 and XXX. BON1 </a:t>
            </a:r>
            <a:r>
              <a:rPr lang="en-US" sz="900" dirty="0" err="1">
                <a:solidFill>
                  <a:srgbClr val="FF0000"/>
                </a:solidFill>
                <a:latin typeface="Arial" panose="020B0604020202020204" pitchFamily="34" charset="0"/>
                <a:cs typeface="Arial" panose="020B0604020202020204" pitchFamily="34" charset="0"/>
              </a:rPr>
              <a:t>NucLight</a:t>
            </a:r>
            <a:r>
              <a:rPr lang="en-US" sz="900" dirty="0">
                <a:solidFill>
                  <a:srgbClr val="FF0000"/>
                </a:solidFill>
                <a:latin typeface="Arial" panose="020B0604020202020204" pitchFamily="34" charset="0"/>
                <a:cs typeface="Arial" panose="020B0604020202020204" pitchFamily="34" charset="0"/>
              </a:rPr>
              <a:t> cells were cultured in the presence of </a:t>
            </a:r>
            <a:r>
              <a:rPr lang="en-US" sz="900" dirty="0" err="1">
                <a:solidFill>
                  <a:srgbClr val="FF0000"/>
                </a:solidFill>
                <a:latin typeface="Arial" panose="020B0604020202020204" pitchFamily="34" charset="0"/>
                <a:cs typeface="Arial" panose="020B0604020202020204" pitchFamily="34" charset="0"/>
              </a:rPr>
              <a:t>everolimus</a:t>
            </a:r>
            <a:r>
              <a:rPr lang="en-US" sz="900" dirty="0">
                <a:solidFill>
                  <a:srgbClr val="FF0000"/>
                </a:solidFill>
                <a:latin typeface="Arial" panose="020B0604020202020204" pitchFamily="34" charset="0"/>
                <a:cs typeface="Arial" panose="020B0604020202020204" pitchFamily="34" charset="0"/>
              </a:rPr>
              <a:t> (mTORC1 inhibitor), XXXX. </a:t>
            </a:r>
            <a:r>
              <a:rPr lang="nl-NL" sz="900" dirty="0">
                <a:solidFill>
                  <a:srgbClr val="FF0000"/>
                </a:solidFill>
                <a:latin typeface="Arial" panose="020B0604020202020204" pitchFamily="34" charset="0"/>
                <a:cs typeface="Arial" panose="020B0604020202020204" pitchFamily="34" charset="0"/>
              </a:rPr>
              <a:t>XXX </a:t>
            </a:r>
            <a:r>
              <a:rPr lang="nl-NL" sz="900" dirty="0" err="1">
                <a:solidFill>
                  <a:srgbClr val="FF0000"/>
                </a:solidFill>
                <a:latin typeface="Arial" panose="020B0604020202020204" pitchFamily="34" charset="0"/>
                <a:cs typeface="Arial" panose="020B0604020202020204" pitchFamily="34" charset="0"/>
              </a:rPr>
              <a:t>and</a:t>
            </a:r>
            <a:r>
              <a:rPr lang="nl-NL" sz="900" dirty="0">
                <a:solidFill>
                  <a:srgbClr val="FF0000"/>
                </a:solidFill>
                <a:latin typeface="Arial" panose="020B0604020202020204" pitchFamily="34" charset="0"/>
                <a:cs typeface="Arial" panose="020B0604020202020204" pitchFamily="34" charset="0"/>
              </a:rPr>
              <a:t> S6K-pT389 </a:t>
            </a:r>
            <a:r>
              <a:rPr lang="nl-NL" sz="900" dirty="0" err="1">
                <a:solidFill>
                  <a:srgbClr val="FF0000"/>
                </a:solidFill>
                <a:latin typeface="Arial" panose="020B0604020202020204" pitchFamily="34" charset="0"/>
                <a:cs typeface="Arial" panose="020B0604020202020204" pitchFamily="34" charset="0"/>
              </a:rPr>
              <a:t>were</a:t>
            </a:r>
            <a:r>
              <a:rPr lang="nl-NL" sz="900" dirty="0">
                <a:solidFill>
                  <a:srgbClr val="FF0000"/>
                </a:solidFill>
                <a:latin typeface="Arial" panose="020B0604020202020204" pitchFamily="34" charset="0"/>
                <a:cs typeface="Arial" panose="020B0604020202020204" pitchFamily="34" charset="0"/>
              </a:rPr>
              <a:t> </a:t>
            </a:r>
            <a:r>
              <a:rPr lang="nl-NL" sz="900" dirty="0" err="1">
                <a:solidFill>
                  <a:srgbClr val="FF0000"/>
                </a:solidFill>
                <a:latin typeface="Arial" panose="020B0604020202020204" pitchFamily="34" charset="0"/>
                <a:cs typeface="Arial" panose="020B0604020202020204" pitchFamily="34" charset="0"/>
              </a:rPr>
              <a:t>monitored</a:t>
            </a:r>
            <a:r>
              <a:rPr lang="nl-NL" sz="900" dirty="0">
                <a:solidFill>
                  <a:srgbClr val="FF0000"/>
                </a:solidFill>
                <a:latin typeface="Arial" panose="020B0604020202020204" pitchFamily="34" charset="0"/>
                <a:cs typeface="Arial" panose="020B0604020202020204" pitchFamily="34" charset="0"/>
              </a:rPr>
              <a:t> </a:t>
            </a:r>
            <a:r>
              <a:rPr lang="nl-NL" sz="900" dirty="0" err="1">
                <a:solidFill>
                  <a:srgbClr val="FF0000"/>
                </a:solidFill>
                <a:latin typeface="Arial" panose="020B0604020202020204" pitchFamily="34" charset="0"/>
                <a:cs typeface="Arial" panose="020B0604020202020204" pitchFamily="34" charset="0"/>
              </a:rPr>
              <a:t>by</a:t>
            </a:r>
            <a:r>
              <a:rPr lang="nl-NL" sz="900" dirty="0">
                <a:solidFill>
                  <a:srgbClr val="FF0000"/>
                </a:solidFill>
                <a:latin typeface="Arial" panose="020B0604020202020204" pitchFamily="34" charset="0"/>
                <a:cs typeface="Arial" panose="020B0604020202020204" pitchFamily="34" charset="0"/>
              </a:rPr>
              <a:t> </a:t>
            </a:r>
            <a:r>
              <a:rPr lang="nl-NL" sz="900" dirty="0" err="1">
                <a:solidFill>
                  <a:srgbClr val="FF0000"/>
                </a:solidFill>
                <a:latin typeface="Arial" panose="020B0604020202020204" pitchFamily="34" charset="0"/>
                <a:cs typeface="Arial" panose="020B0604020202020204" pitchFamily="34" charset="0"/>
              </a:rPr>
              <a:t>immunoblot</a:t>
            </a:r>
            <a:r>
              <a:rPr lang="nl-NL" sz="900" dirty="0">
                <a:solidFill>
                  <a:srgbClr val="FF0000"/>
                </a:solidFill>
                <a:latin typeface="Arial" panose="020B0604020202020204" pitchFamily="34" charset="0"/>
                <a:cs typeface="Arial" panose="020B0604020202020204" pitchFamily="34" charset="0"/>
              </a:rPr>
              <a:t>. </a:t>
            </a:r>
            <a:r>
              <a:rPr lang="en-US" sz="900" dirty="0">
                <a:solidFill>
                  <a:srgbClr val="FF0000"/>
                </a:solidFill>
                <a:latin typeface="Arial" panose="020B0604020202020204" pitchFamily="34" charset="0"/>
                <a:cs typeface="Arial" panose="020B0604020202020204" pitchFamily="34" charset="0"/>
              </a:rPr>
              <a:t>Data represent 3 biological replicates.</a:t>
            </a:r>
          </a:p>
          <a:p>
            <a:pPr marL="228600" indent="-228600" algn="just">
              <a:lnSpc>
                <a:spcPct val="150000"/>
              </a:lnSpc>
              <a:buFontTx/>
              <a:buAutoNum type="alphaLcParenBoth"/>
            </a:pPr>
            <a:endParaRPr lang="en-GB" sz="900" b="1" dirty="0">
              <a:latin typeface="Arial" panose="020B0604020202020204" pitchFamily="34" charset="0"/>
              <a:cs typeface="Arial" panose="020B0604020202020204" pitchFamily="34" charset="0"/>
            </a:endParaRPr>
          </a:p>
          <a:p>
            <a:pPr algn="just">
              <a:lnSpc>
                <a:spcPct val="150000"/>
              </a:lnSpc>
            </a:pP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6968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Y:\staff\LowCost\umc\KINDGNK\E4\Kathrin\Patricia\Manuscripts\2017-TGFbeta\Figures\20180919 - figures\TGFB (LC)- Supp 9-v1.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5084"/>
          <a:stretch/>
        </p:blipFill>
        <p:spPr bwMode="auto">
          <a:xfrm>
            <a:off x="720229" y="342330"/>
            <a:ext cx="6434768" cy="41764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7749" y="4806826"/>
            <a:ext cx="6886065" cy="721407"/>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S9. </a:t>
            </a:r>
            <a:r>
              <a:rPr lang="en-GB" sz="900" b="1" dirty="0">
                <a:solidFill>
                  <a:srgbClr val="FF0000"/>
                </a:solidFill>
                <a:latin typeface="Arial" panose="020B0604020202020204" pitchFamily="34" charset="0"/>
                <a:cs typeface="Arial" panose="020B0604020202020204" pitchFamily="34" charset="0"/>
              </a:rPr>
              <a:t>Mice experiment data</a:t>
            </a:r>
            <a:endParaRPr lang="en-GB" sz="900" dirty="0">
              <a:solidFill>
                <a:srgbClr val="FF0000"/>
              </a:solidFill>
              <a:latin typeface="Arial" panose="020B0604020202020204" pitchFamily="34" charset="0"/>
              <a:cs typeface="Arial" panose="020B0604020202020204" pitchFamily="34" charset="0"/>
            </a:endParaRPr>
          </a:p>
          <a:p>
            <a:pPr algn="just">
              <a:lnSpc>
                <a:spcPct val="150000"/>
              </a:lnSpc>
            </a:pPr>
            <a:endParaRPr lang="nl-NL" sz="900" dirty="0">
              <a:latin typeface="Arial" panose="020B0604020202020204" pitchFamily="34" charset="0"/>
              <a:cs typeface="Arial" panose="020B0604020202020204" pitchFamily="34" charset="0"/>
            </a:endParaRPr>
          </a:p>
          <a:p>
            <a:pPr algn="just">
              <a:lnSpc>
                <a:spcPct val="150000"/>
              </a:lnSpc>
            </a:pP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5189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BCED8E-F9F4-4AAF-A400-3597AFB87D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4641" y="7867134"/>
            <a:ext cx="1750987" cy="1620000"/>
          </a:xfrm>
          <a:prstGeom prst="rect">
            <a:avLst/>
          </a:prstGeom>
        </p:spPr>
      </p:pic>
      <p:pic>
        <p:nvPicPr>
          <p:cNvPr id="5" name="Picture 4">
            <a:extLst>
              <a:ext uri="{FF2B5EF4-FFF2-40B4-BE49-F238E27FC236}">
                <a16:creationId xmlns:a16="http://schemas.microsoft.com/office/drawing/2014/main" id="{D66F6E56-3B00-4196-8310-CCBD6E939E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07" y="7916894"/>
            <a:ext cx="1881975" cy="1620000"/>
          </a:xfrm>
          <a:prstGeom prst="rect">
            <a:avLst/>
          </a:prstGeom>
        </p:spPr>
      </p:pic>
      <p:pic>
        <p:nvPicPr>
          <p:cNvPr id="7" name="Picture 6">
            <a:extLst>
              <a:ext uri="{FF2B5EF4-FFF2-40B4-BE49-F238E27FC236}">
                <a16:creationId xmlns:a16="http://schemas.microsoft.com/office/drawing/2014/main" id="{586E6A04-96E0-43BE-9685-18956285AA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4641" y="6168940"/>
            <a:ext cx="1806849" cy="1620000"/>
          </a:xfrm>
          <a:prstGeom prst="rect">
            <a:avLst/>
          </a:prstGeom>
        </p:spPr>
      </p:pic>
      <p:pic>
        <p:nvPicPr>
          <p:cNvPr id="9" name="Picture 8">
            <a:extLst>
              <a:ext uri="{FF2B5EF4-FFF2-40B4-BE49-F238E27FC236}">
                <a16:creationId xmlns:a16="http://schemas.microsoft.com/office/drawing/2014/main" id="{C32BB8FB-57F8-4493-A05B-377A616537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2439" y="2361862"/>
            <a:ext cx="1843448" cy="1620000"/>
          </a:xfrm>
          <a:prstGeom prst="rect">
            <a:avLst/>
          </a:prstGeom>
        </p:spPr>
      </p:pic>
      <p:pic>
        <p:nvPicPr>
          <p:cNvPr id="11" name="Picture 10">
            <a:extLst>
              <a:ext uri="{FF2B5EF4-FFF2-40B4-BE49-F238E27FC236}">
                <a16:creationId xmlns:a16="http://schemas.microsoft.com/office/drawing/2014/main" id="{63531EF8-BF22-4A5E-B00D-C626AD3CFB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634" y="2348773"/>
            <a:ext cx="1843448" cy="1620000"/>
          </a:xfrm>
          <a:prstGeom prst="rect">
            <a:avLst/>
          </a:prstGeom>
        </p:spPr>
      </p:pic>
      <p:pic>
        <p:nvPicPr>
          <p:cNvPr id="13" name="Picture 12">
            <a:extLst>
              <a:ext uri="{FF2B5EF4-FFF2-40B4-BE49-F238E27FC236}">
                <a16:creationId xmlns:a16="http://schemas.microsoft.com/office/drawing/2014/main" id="{BC6E4ED3-1FDF-485E-A2CE-37DC883C50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79070" y="660231"/>
            <a:ext cx="1806849" cy="1620000"/>
          </a:xfrm>
          <a:prstGeom prst="rect">
            <a:avLst/>
          </a:prstGeom>
        </p:spPr>
      </p:pic>
      <p:pic>
        <p:nvPicPr>
          <p:cNvPr id="15" name="Picture 14">
            <a:extLst>
              <a:ext uri="{FF2B5EF4-FFF2-40B4-BE49-F238E27FC236}">
                <a16:creationId xmlns:a16="http://schemas.microsoft.com/office/drawing/2014/main" id="{B1D26101-5A3E-419A-847C-7B35FA836F8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8829" y="4200833"/>
            <a:ext cx="1843448" cy="1620000"/>
          </a:xfrm>
          <a:prstGeom prst="rect">
            <a:avLst/>
          </a:prstGeom>
        </p:spPr>
      </p:pic>
      <p:pic>
        <p:nvPicPr>
          <p:cNvPr id="17" name="Picture 16">
            <a:extLst>
              <a:ext uri="{FF2B5EF4-FFF2-40B4-BE49-F238E27FC236}">
                <a16:creationId xmlns:a16="http://schemas.microsoft.com/office/drawing/2014/main" id="{C4462347-328E-4730-B867-D29B8D477BE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99626" y="4200833"/>
            <a:ext cx="1806849" cy="1620000"/>
          </a:xfrm>
          <a:prstGeom prst="rect">
            <a:avLst/>
          </a:prstGeom>
        </p:spPr>
      </p:pic>
      <p:pic>
        <p:nvPicPr>
          <p:cNvPr id="19" name="Picture 18">
            <a:extLst>
              <a:ext uri="{FF2B5EF4-FFF2-40B4-BE49-F238E27FC236}">
                <a16:creationId xmlns:a16="http://schemas.microsoft.com/office/drawing/2014/main" id="{1C15CC6D-76DA-4BBB-8232-B0E77A6D776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4162" y="6168940"/>
            <a:ext cx="1843448" cy="1620000"/>
          </a:xfrm>
          <a:prstGeom prst="rect">
            <a:avLst/>
          </a:prstGeom>
        </p:spPr>
      </p:pic>
      <p:pic>
        <p:nvPicPr>
          <p:cNvPr id="21" name="Picture 20">
            <a:extLst>
              <a:ext uri="{FF2B5EF4-FFF2-40B4-BE49-F238E27FC236}">
                <a16:creationId xmlns:a16="http://schemas.microsoft.com/office/drawing/2014/main" id="{D0C6484D-71D8-4618-BC72-9E4A87C44A3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9842" y="707737"/>
            <a:ext cx="1806849" cy="1620000"/>
          </a:xfrm>
          <a:prstGeom prst="rect">
            <a:avLst/>
          </a:prstGeom>
        </p:spPr>
      </p:pic>
      <p:sp>
        <p:nvSpPr>
          <p:cNvPr id="26" name="TextBox 25">
            <a:extLst>
              <a:ext uri="{FF2B5EF4-FFF2-40B4-BE49-F238E27FC236}">
                <a16:creationId xmlns:a16="http://schemas.microsoft.com/office/drawing/2014/main" id="{9E881EA7-6AA7-4628-91F5-4A80C49D3FC7}"/>
              </a:ext>
            </a:extLst>
          </p:cNvPr>
          <p:cNvSpPr txBox="1"/>
          <p:nvPr/>
        </p:nvSpPr>
        <p:spPr>
          <a:xfrm>
            <a:off x="1656333" y="140683"/>
            <a:ext cx="765799" cy="384721"/>
          </a:xfrm>
          <a:prstGeom prst="rect">
            <a:avLst/>
          </a:prstGeom>
          <a:noFill/>
        </p:spPr>
        <p:txBody>
          <a:bodyPr wrap="square" rtlCol="0">
            <a:spAutoFit/>
          </a:bodyPr>
          <a:lstStyle/>
          <a:p>
            <a:r>
              <a:rPr lang="en-US" dirty="0"/>
              <a:t>AZD</a:t>
            </a:r>
            <a:endParaRPr lang="en-GB" dirty="0"/>
          </a:p>
        </p:txBody>
      </p:sp>
      <p:sp>
        <p:nvSpPr>
          <p:cNvPr id="27" name="TextBox 26">
            <a:extLst>
              <a:ext uri="{FF2B5EF4-FFF2-40B4-BE49-F238E27FC236}">
                <a16:creationId xmlns:a16="http://schemas.microsoft.com/office/drawing/2014/main" id="{9C6FB252-2867-46FB-A6CF-EB4E73748149}"/>
              </a:ext>
            </a:extLst>
          </p:cNvPr>
          <p:cNvSpPr txBox="1"/>
          <p:nvPr/>
        </p:nvSpPr>
        <p:spPr>
          <a:xfrm>
            <a:off x="5737930" y="140683"/>
            <a:ext cx="765799" cy="384721"/>
          </a:xfrm>
          <a:prstGeom prst="rect">
            <a:avLst/>
          </a:prstGeom>
          <a:noFill/>
        </p:spPr>
        <p:txBody>
          <a:bodyPr wrap="square" rtlCol="0">
            <a:spAutoFit/>
          </a:bodyPr>
          <a:lstStyle/>
          <a:p>
            <a:r>
              <a:rPr lang="en-US" dirty="0"/>
              <a:t>MK</a:t>
            </a:r>
            <a:endParaRPr lang="en-GB" dirty="0"/>
          </a:p>
        </p:txBody>
      </p:sp>
      <p:pic>
        <p:nvPicPr>
          <p:cNvPr id="29" name="Picture 28">
            <a:extLst>
              <a:ext uri="{FF2B5EF4-FFF2-40B4-BE49-F238E27FC236}">
                <a16:creationId xmlns:a16="http://schemas.microsoft.com/office/drawing/2014/main" id="{A69D1D80-02DD-412F-A92C-5669A0650CB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47444" y="779539"/>
            <a:ext cx="1740638" cy="1620000"/>
          </a:xfrm>
          <a:prstGeom prst="rect">
            <a:avLst/>
          </a:prstGeom>
        </p:spPr>
      </p:pic>
      <p:pic>
        <p:nvPicPr>
          <p:cNvPr id="31" name="Picture 30">
            <a:extLst>
              <a:ext uri="{FF2B5EF4-FFF2-40B4-BE49-F238E27FC236}">
                <a16:creationId xmlns:a16="http://schemas.microsoft.com/office/drawing/2014/main" id="{9E66C05B-A17F-4222-9AE3-8887063B924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66849" y="7814899"/>
            <a:ext cx="1796171" cy="1620000"/>
          </a:xfrm>
          <a:prstGeom prst="rect">
            <a:avLst/>
          </a:prstGeom>
        </p:spPr>
      </p:pic>
      <p:pic>
        <p:nvPicPr>
          <p:cNvPr id="33" name="Picture 32">
            <a:extLst>
              <a:ext uri="{FF2B5EF4-FFF2-40B4-BE49-F238E27FC236}">
                <a16:creationId xmlns:a16="http://schemas.microsoft.com/office/drawing/2014/main" id="{BD5D395F-3D2C-435B-998C-D4F77E30B49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991911" y="7975178"/>
            <a:ext cx="1796171" cy="1620000"/>
          </a:xfrm>
          <a:prstGeom prst="rect">
            <a:avLst/>
          </a:prstGeom>
        </p:spPr>
      </p:pic>
      <p:pic>
        <p:nvPicPr>
          <p:cNvPr id="35" name="Picture 34">
            <a:extLst>
              <a:ext uri="{FF2B5EF4-FFF2-40B4-BE49-F238E27FC236}">
                <a16:creationId xmlns:a16="http://schemas.microsoft.com/office/drawing/2014/main" id="{7E960576-7E39-467B-AA44-5A0319D0431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56830" y="6074939"/>
            <a:ext cx="1796171" cy="1620000"/>
          </a:xfrm>
          <a:prstGeom prst="rect">
            <a:avLst/>
          </a:prstGeom>
        </p:spPr>
      </p:pic>
      <p:pic>
        <p:nvPicPr>
          <p:cNvPr id="37" name="Picture 36">
            <a:extLst>
              <a:ext uri="{FF2B5EF4-FFF2-40B4-BE49-F238E27FC236}">
                <a16:creationId xmlns:a16="http://schemas.microsoft.com/office/drawing/2014/main" id="{2B0F1290-B99F-4394-9F96-4C9AFC44CE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82824" y="2470160"/>
            <a:ext cx="1796171" cy="1620000"/>
          </a:xfrm>
          <a:prstGeom prst="rect">
            <a:avLst/>
          </a:prstGeom>
        </p:spPr>
      </p:pic>
      <p:pic>
        <p:nvPicPr>
          <p:cNvPr id="39" name="Picture 38">
            <a:extLst>
              <a:ext uri="{FF2B5EF4-FFF2-40B4-BE49-F238E27FC236}">
                <a16:creationId xmlns:a16="http://schemas.microsoft.com/office/drawing/2014/main" id="{ACDF072C-CEFE-45EF-A06F-E7F73B95A64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021647" y="2432484"/>
            <a:ext cx="1870851" cy="1620000"/>
          </a:xfrm>
          <a:prstGeom prst="rect">
            <a:avLst/>
          </a:prstGeom>
        </p:spPr>
      </p:pic>
      <p:pic>
        <p:nvPicPr>
          <p:cNvPr id="41" name="Picture 40">
            <a:extLst>
              <a:ext uri="{FF2B5EF4-FFF2-40B4-BE49-F238E27FC236}">
                <a16:creationId xmlns:a16="http://schemas.microsoft.com/office/drawing/2014/main" id="{117BA4E7-01F5-4660-A7E0-CC00BA0FF6B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817896" y="817215"/>
            <a:ext cx="1796171" cy="1620000"/>
          </a:xfrm>
          <a:prstGeom prst="rect">
            <a:avLst/>
          </a:prstGeom>
        </p:spPr>
      </p:pic>
      <p:pic>
        <p:nvPicPr>
          <p:cNvPr id="43" name="Picture 42">
            <a:extLst>
              <a:ext uri="{FF2B5EF4-FFF2-40B4-BE49-F238E27FC236}">
                <a16:creationId xmlns:a16="http://schemas.microsoft.com/office/drawing/2014/main" id="{24444B10-7E3F-4CAB-A2C1-E6B3A99B2C30}"/>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012930" y="4258386"/>
            <a:ext cx="1832553" cy="1620000"/>
          </a:xfrm>
          <a:prstGeom prst="rect">
            <a:avLst/>
          </a:prstGeom>
        </p:spPr>
      </p:pic>
      <p:pic>
        <p:nvPicPr>
          <p:cNvPr id="45" name="Picture 44">
            <a:extLst>
              <a:ext uri="{FF2B5EF4-FFF2-40B4-BE49-F238E27FC236}">
                <a16:creationId xmlns:a16="http://schemas.microsoft.com/office/drawing/2014/main" id="{3A932839-88F1-4C33-A83E-870F394177EB}"/>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45483" y="4290259"/>
            <a:ext cx="1870851" cy="1620000"/>
          </a:xfrm>
          <a:prstGeom prst="rect">
            <a:avLst/>
          </a:prstGeom>
        </p:spPr>
      </p:pic>
      <p:pic>
        <p:nvPicPr>
          <p:cNvPr id="47" name="Picture 46">
            <a:extLst>
              <a:ext uri="{FF2B5EF4-FFF2-40B4-BE49-F238E27FC236}">
                <a16:creationId xmlns:a16="http://schemas.microsoft.com/office/drawing/2014/main" id="{19AFCF87-1C51-40BA-A718-0AD9EA56FF80}"/>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955529" y="6074939"/>
            <a:ext cx="1832553" cy="1620000"/>
          </a:xfrm>
          <a:prstGeom prst="rect">
            <a:avLst/>
          </a:prstGeom>
        </p:spPr>
      </p:pic>
      <p:sp>
        <p:nvSpPr>
          <p:cNvPr id="50" name="TextBox 49">
            <a:extLst>
              <a:ext uri="{FF2B5EF4-FFF2-40B4-BE49-F238E27FC236}">
                <a16:creationId xmlns:a16="http://schemas.microsoft.com/office/drawing/2014/main" id="{C5775B4E-B4F8-44FC-9A79-09D1D817FD55}"/>
              </a:ext>
            </a:extLst>
          </p:cNvPr>
          <p:cNvSpPr txBox="1"/>
          <p:nvPr/>
        </p:nvSpPr>
        <p:spPr>
          <a:xfrm flipH="1">
            <a:off x="3384525" y="-54039"/>
            <a:ext cx="2077480" cy="677108"/>
          </a:xfrm>
          <a:prstGeom prst="rect">
            <a:avLst/>
          </a:prstGeom>
          <a:noFill/>
        </p:spPr>
        <p:txBody>
          <a:bodyPr wrap="square" rtlCol="0">
            <a:spAutoFit/>
          </a:bodyPr>
          <a:lstStyle/>
          <a:p>
            <a:r>
              <a:rPr lang="en-US" dirty="0">
                <a:solidFill>
                  <a:srgbClr val="E12020"/>
                </a:solidFill>
              </a:rPr>
              <a:t>+ </a:t>
            </a:r>
            <a:r>
              <a:rPr lang="en-US" dirty="0" err="1">
                <a:solidFill>
                  <a:srgbClr val="E12020"/>
                </a:solidFill>
              </a:rPr>
              <a:t>Everolimus</a:t>
            </a:r>
            <a:endParaRPr lang="en-US" dirty="0">
              <a:solidFill>
                <a:srgbClr val="E12020"/>
              </a:solidFill>
            </a:endParaRPr>
          </a:p>
          <a:p>
            <a:r>
              <a:rPr lang="en-US" dirty="0"/>
              <a:t>- </a:t>
            </a:r>
            <a:r>
              <a:rPr lang="en-US" dirty="0" err="1">
                <a:solidFill>
                  <a:srgbClr val="107210"/>
                </a:solidFill>
              </a:rPr>
              <a:t>Everolimus</a:t>
            </a:r>
            <a:endParaRPr lang="en-GB" dirty="0">
              <a:solidFill>
                <a:srgbClr val="107210"/>
              </a:solidFill>
            </a:endParaRPr>
          </a:p>
        </p:txBody>
      </p:sp>
    </p:spTree>
    <p:extLst>
      <p:ext uri="{BB962C8B-B14F-4D97-AF65-F5344CB8AC3E}">
        <p14:creationId xmlns:p14="http://schemas.microsoft.com/office/powerpoint/2010/main" val="2299736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324" y="630362"/>
            <a:ext cx="6886065" cy="3006648"/>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S1. Parameterization data sets used for modelling</a:t>
            </a:r>
          </a:p>
          <a:p>
            <a:pPr marL="228600" indent="-228600" algn="just">
              <a:lnSpc>
                <a:spcPct val="150000"/>
              </a:lnSpc>
              <a:buAutoNum type="alphaUcParenBoth"/>
            </a:pPr>
            <a:r>
              <a:rPr lang="en-GB" sz="900" dirty="0">
                <a:latin typeface="Arial" panose="020B0604020202020204" pitchFamily="34" charset="0"/>
                <a:cs typeface="Arial" panose="020B0604020202020204" pitchFamily="34" charset="0"/>
              </a:rPr>
              <a:t>MK2206 time course in the presence of </a:t>
            </a:r>
            <a:r>
              <a:rPr lang="en-GB" sz="900" dirty="0" err="1">
                <a:latin typeface="Arial" panose="020B0604020202020204" pitchFamily="34" charset="0"/>
                <a:cs typeface="Arial" panose="020B0604020202020204" pitchFamily="34" charset="0"/>
              </a:rPr>
              <a:t>everolimus</a:t>
            </a:r>
            <a:r>
              <a:rPr lang="en-GB" sz="900" dirty="0">
                <a:latin typeface="Arial" panose="020B0604020202020204" pitchFamily="34" charset="0"/>
                <a:cs typeface="Arial" panose="020B0604020202020204" pitchFamily="34" charset="0"/>
              </a:rPr>
              <a:t>. BON1 cells were treated with </a:t>
            </a:r>
            <a:r>
              <a:rPr lang="en-GB" sz="900" dirty="0" err="1">
                <a:latin typeface="Arial" panose="020B0604020202020204" pitchFamily="34" charset="0"/>
                <a:cs typeface="Arial" panose="020B0604020202020204" pitchFamily="34" charset="0"/>
              </a:rPr>
              <a:t>everolimus</a:t>
            </a:r>
            <a:r>
              <a:rPr lang="en-GB" sz="900" dirty="0">
                <a:latin typeface="Arial" panose="020B0604020202020204" pitchFamily="34" charset="0"/>
                <a:cs typeface="Arial" panose="020B0604020202020204" pitchFamily="34" charset="0"/>
              </a:rPr>
              <a:t> (mTORC1 inhibitor) for 3 days in the presence or absence of MK2206 (</a:t>
            </a:r>
            <a:r>
              <a:rPr lang="en-GB" sz="900" dirty="0" err="1">
                <a:latin typeface="Arial" panose="020B0604020202020204" pitchFamily="34" charset="0"/>
                <a:cs typeface="Arial" panose="020B0604020202020204" pitchFamily="34" charset="0"/>
              </a:rPr>
              <a:t>Akt</a:t>
            </a:r>
            <a:r>
              <a:rPr lang="en-GB" sz="900" dirty="0">
                <a:latin typeface="Arial" panose="020B0604020202020204" pitchFamily="34" charset="0"/>
                <a:cs typeface="Arial" panose="020B0604020202020204" pitchFamily="34" charset="0"/>
              </a:rPr>
              <a:t> inhibitor) for the indicated time points. Subsequently, cells were serum starved for one hour and stimulated with TGF</a:t>
            </a:r>
            <a:r>
              <a:rPr lang="el-GR" sz="900" dirty="0">
                <a:latin typeface="Arial" panose="020B0604020202020204" pitchFamily="34" charset="0"/>
                <a:cs typeface="Arial" panose="020B0604020202020204" pitchFamily="34" charset="0"/>
              </a:rPr>
              <a:t>β </a:t>
            </a:r>
            <a:r>
              <a:rPr lang="en-GB" sz="900" dirty="0">
                <a:latin typeface="Arial" panose="020B0604020202020204" pitchFamily="34" charset="0"/>
                <a:cs typeface="Arial" panose="020B0604020202020204" pitchFamily="34" charset="0"/>
              </a:rPr>
              <a:t>for 45 minutes. The </a:t>
            </a:r>
            <a:r>
              <a:rPr lang="en-GB" sz="900" dirty="0" err="1">
                <a:latin typeface="Arial" panose="020B0604020202020204" pitchFamily="34" charset="0"/>
                <a:cs typeface="Arial" panose="020B0604020202020204" pitchFamily="34" charset="0"/>
              </a:rPr>
              <a:t>mTOR</a:t>
            </a:r>
            <a:r>
              <a:rPr lang="en-GB" sz="900" dirty="0">
                <a:latin typeface="Arial" panose="020B0604020202020204" pitchFamily="34" charset="0"/>
                <a:cs typeface="Arial" panose="020B0604020202020204" pitchFamily="34" charset="0"/>
              </a:rPr>
              <a:t> and MAPK pathways were monitored by immunoblot. Data represent 4 biological replicates</a:t>
            </a:r>
          </a:p>
          <a:p>
            <a:pPr marL="228600" indent="-228600" algn="just">
              <a:lnSpc>
                <a:spcPct val="150000"/>
              </a:lnSpc>
              <a:buFontTx/>
              <a:buAutoNum type="alphaUcParenBoth"/>
            </a:pPr>
            <a:r>
              <a:rPr lang="en-GB" sz="900" dirty="0">
                <a:latin typeface="Arial" panose="020B0604020202020204" pitchFamily="34" charset="0"/>
                <a:cs typeface="Arial" panose="020B0604020202020204" pitchFamily="34" charset="0"/>
              </a:rPr>
              <a:t>Quantification of data shown in (A). Data represent the mean ± SEM. Data represent 4 biological replicates.</a:t>
            </a:r>
          </a:p>
          <a:p>
            <a:pPr marL="228600" indent="-228600" algn="just">
              <a:lnSpc>
                <a:spcPct val="150000"/>
              </a:lnSpc>
              <a:buFontTx/>
              <a:buAutoNum type="alphaUcParenBoth"/>
            </a:pPr>
            <a:r>
              <a:rPr lang="en-GB" sz="900" dirty="0">
                <a:latin typeface="Arial" panose="020B0604020202020204" pitchFamily="34" charset="0"/>
                <a:cs typeface="Arial" panose="020B0604020202020204" pitchFamily="34" charset="0"/>
              </a:rPr>
              <a:t>AZD6244 time course in the presence of </a:t>
            </a:r>
            <a:r>
              <a:rPr lang="en-GB" sz="900" dirty="0" err="1">
                <a:latin typeface="Arial" panose="020B0604020202020204" pitchFamily="34" charset="0"/>
                <a:cs typeface="Arial" panose="020B0604020202020204" pitchFamily="34" charset="0"/>
              </a:rPr>
              <a:t>everolimus</a:t>
            </a:r>
            <a:r>
              <a:rPr lang="en-GB" sz="900" dirty="0">
                <a:latin typeface="Arial" panose="020B0604020202020204" pitchFamily="34" charset="0"/>
                <a:cs typeface="Arial" panose="020B0604020202020204" pitchFamily="34" charset="0"/>
              </a:rPr>
              <a:t>. BON1 cells were treated with </a:t>
            </a:r>
            <a:r>
              <a:rPr lang="en-GB" sz="900" dirty="0" err="1">
                <a:latin typeface="Arial" panose="020B0604020202020204" pitchFamily="34" charset="0"/>
                <a:cs typeface="Arial" panose="020B0604020202020204" pitchFamily="34" charset="0"/>
              </a:rPr>
              <a:t>everolimus</a:t>
            </a:r>
            <a:r>
              <a:rPr lang="en-GB" sz="900" dirty="0">
                <a:latin typeface="Arial" panose="020B0604020202020204" pitchFamily="34" charset="0"/>
                <a:cs typeface="Arial" panose="020B0604020202020204" pitchFamily="34" charset="0"/>
              </a:rPr>
              <a:t> (mTORC1 inhibitor) for 3 days in the presence or absence of AZD6244 (MEK inhibitor) for the indicated time points. Subsequently, cells were serum starved for one hour and stimulated with TGF</a:t>
            </a:r>
            <a:r>
              <a:rPr lang="el-GR" sz="900" dirty="0">
                <a:latin typeface="Arial" panose="020B0604020202020204" pitchFamily="34" charset="0"/>
                <a:cs typeface="Arial" panose="020B0604020202020204" pitchFamily="34" charset="0"/>
              </a:rPr>
              <a:t>β </a:t>
            </a:r>
            <a:r>
              <a:rPr lang="en-GB" sz="900" dirty="0">
                <a:latin typeface="Arial" panose="020B0604020202020204" pitchFamily="34" charset="0"/>
                <a:cs typeface="Arial" panose="020B0604020202020204" pitchFamily="34" charset="0"/>
              </a:rPr>
              <a:t>for 45 minutes. The </a:t>
            </a:r>
            <a:r>
              <a:rPr lang="en-GB" sz="900" dirty="0" err="1">
                <a:latin typeface="Arial" panose="020B0604020202020204" pitchFamily="34" charset="0"/>
                <a:cs typeface="Arial" panose="020B0604020202020204" pitchFamily="34" charset="0"/>
              </a:rPr>
              <a:t>mTOR</a:t>
            </a:r>
            <a:r>
              <a:rPr lang="en-GB" sz="900" dirty="0">
                <a:latin typeface="Arial" panose="020B0604020202020204" pitchFamily="34" charset="0"/>
                <a:cs typeface="Arial" panose="020B0604020202020204" pitchFamily="34" charset="0"/>
              </a:rPr>
              <a:t> and MAPK pathways were monitored by immunoblot. Data represent 4 biological replicates.</a:t>
            </a:r>
          </a:p>
          <a:p>
            <a:pPr marL="228600" indent="-228600" algn="just">
              <a:lnSpc>
                <a:spcPct val="150000"/>
              </a:lnSpc>
              <a:buFontTx/>
              <a:buAutoNum type="alphaUcParenBoth"/>
            </a:pPr>
            <a:r>
              <a:rPr lang="en-GB" sz="900" dirty="0">
                <a:latin typeface="Arial" panose="020B0604020202020204" pitchFamily="34" charset="0"/>
                <a:cs typeface="Arial" panose="020B0604020202020204" pitchFamily="34" charset="0"/>
              </a:rPr>
              <a:t>Quantification of data shown in (C). Data represent the mean ± SEM. Data represent 4 biological replicates.</a:t>
            </a:r>
            <a:endParaRPr lang="nl-NL" sz="900" dirty="0">
              <a:latin typeface="Arial" panose="020B0604020202020204" pitchFamily="34" charset="0"/>
              <a:cs typeface="Arial" panose="020B0604020202020204" pitchFamily="34" charset="0"/>
            </a:endParaRPr>
          </a:p>
          <a:p>
            <a:pPr algn="just">
              <a:lnSpc>
                <a:spcPct val="150000"/>
              </a:lnSpc>
            </a:pPr>
            <a:endParaRPr lang="en-GB" sz="900" dirty="0">
              <a:latin typeface="Arial" panose="020B0604020202020204" pitchFamily="34" charset="0"/>
              <a:cs typeface="Arial" panose="020B0604020202020204" pitchFamily="34" charset="0"/>
            </a:endParaRPr>
          </a:p>
          <a:p>
            <a:pPr algn="just">
              <a:lnSpc>
                <a:spcPct val="150000"/>
              </a:lnSpc>
            </a:pPr>
            <a:endParaRPr lang="nl-NL" sz="900" dirty="0">
              <a:latin typeface="Arial" panose="020B0604020202020204" pitchFamily="34" charset="0"/>
              <a:cs typeface="Arial" panose="020B0604020202020204" pitchFamily="34" charset="0"/>
            </a:endParaRPr>
          </a:p>
          <a:p>
            <a:pPr algn="just">
              <a:lnSpc>
                <a:spcPct val="150000"/>
              </a:lnSpc>
            </a:pP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7179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Y:\staff\LowCost\umc\KINDGNK\E4\Kathrin\Patricia\Manuscripts\2017-TGFbeta\Figures\20180919 - figures\TGFB (LC)- Supp 2 - v1.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8006" b="51508"/>
          <a:stretch/>
        </p:blipFill>
        <p:spPr bwMode="auto">
          <a:xfrm>
            <a:off x="1080269" y="702369"/>
            <a:ext cx="5381026" cy="48313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7749" y="5612265"/>
            <a:ext cx="6886065" cy="1136905"/>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S2. General model topology of the MAPK, </a:t>
            </a:r>
            <a:r>
              <a:rPr lang="en-GB" sz="900" b="1" dirty="0" err="1">
                <a:latin typeface="Arial" panose="020B0604020202020204" pitchFamily="34" charset="0"/>
                <a:cs typeface="Arial" panose="020B0604020202020204" pitchFamily="34" charset="0"/>
              </a:rPr>
              <a:t>mTOR</a:t>
            </a:r>
            <a:r>
              <a:rPr lang="en-GB" sz="900" b="1" dirty="0">
                <a:latin typeface="Arial" panose="020B0604020202020204" pitchFamily="34" charset="0"/>
                <a:cs typeface="Arial" panose="020B0604020202020204" pitchFamily="34" charset="0"/>
              </a:rPr>
              <a:t> and TGF</a:t>
            </a:r>
            <a:r>
              <a:rPr lang="el-GR" sz="900" b="1" dirty="0">
                <a:latin typeface="Calibri"/>
                <a:cs typeface="Arial" panose="020B0604020202020204" pitchFamily="34" charset="0"/>
              </a:rPr>
              <a:t>β</a:t>
            </a:r>
            <a:r>
              <a:rPr lang="nl-NL" sz="900" b="1" dirty="0">
                <a:latin typeface="Calibri"/>
                <a:cs typeface="Arial" panose="020B0604020202020204" pitchFamily="34" charset="0"/>
              </a:rPr>
              <a:t> </a:t>
            </a:r>
            <a:r>
              <a:rPr lang="nl-NL" sz="900" b="1" dirty="0" err="1">
                <a:latin typeface="Arial" panose="020B0604020202020204" pitchFamily="34" charset="0"/>
                <a:cs typeface="Arial" panose="020B0604020202020204" pitchFamily="34" charset="0"/>
              </a:rPr>
              <a:t>pathway</a:t>
            </a:r>
            <a:endParaRPr lang="en-GB" sz="900" b="1" dirty="0">
              <a:latin typeface="Arial" panose="020B0604020202020204" pitchFamily="34" charset="0"/>
              <a:cs typeface="Arial" panose="020B0604020202020204" pitchFamily="34" charset="0"/>
            </a:endParaRPr>
          </a:p>
          <a:p>
            <a:pPr algn="just">
              <a:lnSpc>
                <a:spcPct val="150000"/>
              </a:lnSpc>
            </a:pPr>
            <a:r>
              <a:rPr lang="nl-NL" sz="900" dirty="0">
                <a:latin typeface="Arial" panose="020B0604020202020204" pitchFamily="34" charset="0"/>
                <a:cs typeface="Arial" panose="020B0604020202020204" pitchFamily="34" charset="0"/>
              </a:rPr>
              <a:t>General </a:t>
            </a:r>
            <a:r>
              <a:rPr lang="nl-NL" sz="900" dirty="0" err="1">
                <a:latin typeface="Arial" panose="020B0604020202020204" pitchFamily="34" charset="0"/>
                <a:cs typeface="Arial" panose="020B0604020202020204" pitchFamily="34" charset="0"/>
              </a:rPr>
              <a:t>structure</a:t>
            </a:r>
            <a:r>
              <a:rPr lang="nl-NL" sz="900" dirty="0">
                <a:latin typeface="Arial" panose="020B0604020202020204" pitchFamily="34" charset="0"/>
                <a:cs typeface="Arial" panose="020B0604020202020204" pitchFamily="34" charset="0"/>
              </a:rPr>
              <a:t> of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ordinary</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differential</a:t>
            </a:r>
            <a:r>
              <a:rPr lang="nl-NL" sz="900" dirty="0">
                <a:latin typeface="Arial" panose="020B0604020202020204" pitchFamily="34" charset="0"/>
                <a:cs typeface="Arial" panose="020B0604020202020204" pitchFamily="34" charset="0"/>
              </a:rPr>
              <a:t> model (ODE) model </a:t>
            </a:r>
            <a:r>
              <a:rPr lang="nl-NL" sz="900" dirty="0" err="1">
                <a:latin typeface="Arial" panose="020B0604020202020204" pitchFamily="34" charset="0"/>
                <a:cs typeface="Arial" panose="020B0604020202020204" pitchFamily="34" charset="0"/>
              </a:rPr>
              <a:t>generated</a:t>
            </a:r>
            <a:endParaRPr lang="nl-NL" sz="900" dirty="0">
              <a:latin typeface="Arial" panose="020B0604020202020204" pitchFamily="34" charset="0"/>
              <a:cs typeface="Arial" panose="020B0604020202020204" pitchFamily="34" charset="0"/>
            </a:endParaRPr>
          </a:p>
          <a:p>
            <a:pPr algn="just">
              <a:lnSpc>
                <a:spcPct val="150000"/>
              </a:lnSpc>
            </a:pPr>
            <a:endParaRPr lang="en-GB" sz="900" dirty="0">
              <a:latin typeface="Arial" panose="020B0604020202020204" pitchFamily="34" charset="0"/>
              <a:cs typeface="Arial" panose="020B0604020202020204" pitchFamily="34" charset="0"/>
            </a:endParaRPr>
          </a:p>
          <a:p>
            <a:pPr algn="just">
              <a:lnSpc>
                <a:spcPct val="150000"/>
              </a:lnSpc>
            </a:pPr>
            <a:endParaRPr lang="nl-NL" sz="900" dirty="0">
              <a:latin typeface="Arial" panose="020B0604020202020204" pitchFamily="34" charset="0"/>
              <a:cs typeface="Arial" panose="020B0604020202020204" pitchFamily="34" charset="0"/>
            </a:endParaRPr>
          </a:p>
          <a:p>
            <a:pPr algn="just">
              <a:lnSpc>
                <a:spcPct val="150000"/>
              </a:lnSpc>
            </a:pP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4711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Y:\staff\LowCost\umc\KINDGNK\E4\Kathrin\Patricia\Manuscripts\2017-TGFbeta\Figures\20180919 - figures\TGFB (LC)- Supp 3 -v1.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731"/>
          <a:stretch/>
        </p:blipFill>
        <p:spPr bwMode="auto">
          <a:xfrm>
            <a:off x="432197" y="126306"/>
            <a:ext cx="6594347" cy="92170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6337" y="9343330"/>
            <a:ext cx="6886065" cy="513658"/>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S3. Model simulations with models 1.1, 1.2 and 1.3</a:t>
            </a:r>
          </a:p>
          <a:p>
            <a:pPr algn="just">
              <a:lnSpc>
                <a:spcPct val="150000"/>
              </a:lnSpc>
            </a:pPr>
            <a:r>
              <a:rPr lang="en-US" sz="900" dirty="0">
                <a:latin typeface="Arial" panose="020B0604020202020204" pitchFamily="34" charset="0"/>
                <a:cs typeface="Arial" panose="020B0604020202020204" pitchFamily="34" charset="0"/>
              </a:rPr>
              <a:t>Legend on next page</a:t>
            </a:r>
            <a:r>
              <a:rPr lang="en-GB" sz="900" b="1" dirty="0">
                <a:latin typeface="Arial" panose="020B0604020202020204" pitchFamily="34" charset="0"/>
                <a:cs typeface="Arial" panose="020B0604020202020204" pitchFamily="34" charset="0"/>
              </a:rPr>
              <a:t> </a:t>
            </a: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3440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6336" y="414338"/>
            <a:ext cx="6886065" cy="1760153"/>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S3. Model simulations with models 1.1, 1.2 and 1.3</a:t>
            </a:r>
          </a:p>
          <a:p>
            <a:pPr marL="228600" indent="-228600" algn="just">
              <a:lnSpc>
                <a:spcPct val="150000"/>
              </a:lnSpc>
              <a:buAutoNum type="alphaUcParenBoth"/>
            </a:pPr>
            <a:r>
              <a:rPr lang="nl-NL" sz="900" dirty="0">
                <a:latin typeface="Arial" panose="020B0604020202020204" pitchFamily="34" charset="0"/>
                <a:cs typeface="Arial" panose="020B0604020202020204" pitchFamily="34" charset="0"/>
              </a:rPr>
              <a:t>Model </a:t>
            </a:r>
            <a:r>
              <a:rPr lang="nl-NL" sz="900" dirty="0" err="1">
                <a:latin typeface="Arial" panose="020B0604020202020204" pitchFamily="34" charset="0"/>
                <a:cs typeface="Arial" panose="020B0604020202020204" pitchFamily="34" charset="0"/>
              </a:rPr>
              <a:t>simulation</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using</a:t>
            </a:r>
            <a:r>
              <a:rPr lang="nl-NL" sz="900" dirty="0">
                <a:latin typeface="Arial" panose="020B0604020202020204" pitchFamily="34" charset="0"/>
                <a:cs typeface="Arial" panose="020B0604020202020204" pitchFamily="34" charset="0"/>
              </a:rPr>
              <a:t> model 1.1. </a:t>
            </a:r>
            <a:r>
              <a:rPr lang="nl-NL" sz="900" dirty="0" err="1">
                <a:latin typeface="Arial" panose="020B0604020202020204" pitchFamily="34" charset="0"/>
                <a:cs typeface="Arial" panose="020B0604020202020204" pitchFamily="34" charset="0"/>
              </a:rPr>
              <a:t>Dots</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represent</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experimental</a:t>
            </a:r>
            <a:r>
              <a:rPr lang="nl-NL" sz="900" dirty="0">
                <a:latin typeface="Arial" panose="020B0604020202020204" pitchFamily="34" charset="0"/>
                <a:cs typeface="Arial" panose="020B0604020202020204" pitchFamily="34" charset="0"/>
              </a:rPr>
              <a:t> data (</a:t>
            </a:r>
            <a:r>
              <a:rPr lang="nl-NL" sz="900" dirty="0" err="1">
                <a:latin typeface="Arial" panose="020B0604020202020204" pitchFamily="34" charset="0"/>
                <a:cs typeface="Arial" panose="020B0604020202020204" pitchFamily="34" charset="0"/>
              </a:rPr>
              <a:t>Supplementary</a:t>
            </a:r>
            <a:r>
              <a:rPr lang="nl-NL" sz="900" dirty="0">
                <a:latin typeface="Arial" panose="020B0604020202020204" pitchFamily="34" charset="0"/>
                <a:cs typeface="Arial" panose="020B0604020202020204" pitchFamily="34" charset="0"/>
              </a:rPr>
              <a:t> Fig. S1), </a:t>
            </a:r>
            <a:r>
              <a:rPr lang="nl-NL" sz="900" dirty="0" err="1">
                <a:latin typeface="Arial" panose="020B0604020202020204" pitchFamily="34" charset="0"/>
                <a:cs typeface="Arial" panose="020B0604020202020204" pitchFamily="34" charset="0"/>
              </a:rPr>
              <a:t>shown</a:t>
            </a:r>
            <a:r>
              <a:rPr lang="nl-NL" sz="900" dirty="0">
                <a:latin typeface="Arial" panose="020B0604020202020204" pitchFamily="34" charset="0"/>
                <a:cs typeface="Arial" panose="020B0604020202020204" pitchFamily="34" charset="0"/>
              </a:rPr>
              <a:t> as </a:t>
            </a:r>
            <a:r>
              <a:rPr lang="nl-NL" sz="900" dirty="0" err="1">
                <a:latin typeface="Arial" panose="020B0604020202020204" pitchFamily="34" charset="0"/>
                <a:cs typeface="Arial" panose="020B0604020202020204" pitchFamily="34" charset="0"/>
              </a:rPr>
              <a:t>mean</a:t>
            </a:r>
            <a:r>
              <a:rPr lang="nl-NL" sz="900" dirty="0">
                <a:latin typeface="Arial" panose="020B0604020202020204" pitchFamily="34" charset="0"/>
                <a:cs typeface="Arial" panose="020B0604020202020204" pitchFamily="34" charset="0"/>
              </a:rPr>
              <a:t> </a:t>
            </a:r>
            <a:r>
              <a:rPr lang="en-GB" sz="900" dirty="0"/>
              <a:t>±</a:t>
            </a:r>
            <a:r>
              <a:rPr lang="nl-NL" sz="900" dirty="0">
                <a:latin typeface="Arial" panose="020B0604020202020204" pitchFamily="34" charset="0"/>
                <a:cs typeface="Arial" panose="020B0604020202020204" pitchFamily="34" charset="0"/>
              </a:rPr>
              <a:t> SEM. Lines are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simulations</a:t>
            </a:r>
            <a:r>
              <a:rPr lang="nl-NL" sz="900"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The corresponding AIC value is indicated at the top.</a:t>
            </a:r>
          </a:p>
          <a:p>
            <a:pPr marL="228600" indent="-228600" algn="just">
              <a:lnSpc>
                <a:spcPct val="150000"/>
              </a:lnSpc>
              <a:buFontTx/>
              <a:buAutoNum type="alphaUcParenBoth"/>
            </a:pPr>
            <a:r>
              <a:rPr lang="nl-NL" sz="900" dirty="0">
                <a:latin typeface="Arial" panose="020B0604020202020204" pitchFamily="34" charset="0"/>
                <a:cs typeface="Arial" panose="020B0604020202020204" pitchFamily="34" charset="0"/>
              </a:rPr>
              <a:t>Model </a:t>
            </a:r>
            <a:r>
              <a:rPr lang="nl-NL" sz="900" dirty="0" err="1">
                <a:latin typeface="Arial" panose="020B0604020202020204" pitchFamily="34" charset="0"/>
                <a:cs typeface="Arial" panose="020B0604020202020204" pitchFamily="34" charset="0"/>
              </a:rPr>
              <a:t>simulation</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using</a:t>
            </a:r>
            <a:r>
              <a:rPr lang="nl-NL" sz="900" dirty="0">
                <a:latin typeface="Arial" panose="020B0604020202020204" pitchFamily="34" charset="0"/>
                <a:cs typeface="Arial" panose="020B0604020202020204" pitchFamily="34" charset="0"/>
              </a:rPr>
              <a:t> model 1.2. </a:t>
            </a:r>
            <a:r>
              <a:rPr lang="nl-NL" sz="900" dirty="0" err="1">
                <a:latin typeface="Arial" panose="020B0604020202020204" pitchFamily="34" charset="0"/>
                <a:cs typeface="Arial" panose="020B0604020202020204" pitchFamily="34" charset="0"/>
              </a:rPr>
              <a:t>Dots</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represent</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experimental</a:t>
            </a:r>
            <a:r>
              <a:rPr lang="nl-NL" sz="900" dirty="0">
                <a:latin typeface="Arial" panose="020B0604020202020204" pitchFamily="34" charset="0"/>
                <a:cs typeface="Arial" panose="020B0604020202020204" pitchFamily="34" charset="0"/>
              </a:rPr>
              <a:t> data (</a:t>
            </a:r>
            <a:r>
              <a:rPr lang="nl-NL" sz="900" dirty="0" err="1">
                <a:latin typeface="Arial" panose="020B0604020202020204" pitchFamily="34" charset="0"/>
                <a:cs typeface="Arial" panose="020B0604020202020204" pitchFamily="34" charset="0"/>
              </a:rPr>
              <a:t>Supplementary</a:t>
            </a:r>
            <a:r>
              <a:rPr lang="nl-NL" sz="900" dirty="0">
                <a:latin typeface="Arial" panose="020B0604020202020204" pitchFamily="34" charset="0"/>
                <a:cs typeface="Arial" panose="020B0604020202020204" pitchFamily="34" charset="0"/>
              </a:rPr>
              <a:t> Fig. S1), </a:t>
            </a:r>
            <a:r>
              <a:rPr lang="nl-NL" sz="900" dirty="0" err="1">
                <a:latin typeface="Arial" panose="020B0604020202020204" pitchFamily="34" charset="0"/>
                <a:cs typeface="Arial" panose="020B0604020202020204" pitchFamily="34" charset="0"/>
              </a:rPr>
              <a:t>shown</a:t>
            </a:r>
            <a:r>
              <a:rPr lang="nl-NL" sz="900" dirty="0">
                <a:latin typeface="Arial" panose="020B0604020202020204" pitchFamily="34" charset="0"/>
                <a:cs typeface="Arial" panose="020B0604020202020204" pitchFamily="34" charset="0"/>
              </a:rPr>
              <a:t> as </a:t>
            </a:r>
            <a:r>
              <a:rPr lang="nl-NL" sz="900" dirty="0" err="1">
                <a:latin typeface="Arial" panose="020B0604020202020204" pitchFamily="34" charset="0"/>
                <a:cs typeface="Arial" panose="020B0604020202020204" pitchFamily="34" charset="0"/>
              </a:rPr>
              <a:t>mean</a:t>
            </a:r>
            <a:r>
              <a:rPr lang="nl-NL" sz="900" dirty="0">
                <a:latin typeface="Arial" panose="020B0604020202020204" pitchFamily="34" charset="0"/>
                <a:cs typeface="Arial" panose="020B0604020202020204" pitchFamily="34" charset="0"/>
              </a:rPr>
              <a:t> </a:t>
            </a:r>
            <a:r>
              <a:rPr lang="en-GB" sz="900" dirty="0"/>
              <a:t>±</a:t>
            </a:r>
            <a:r>
              <a:rPr lang="nl-NL" sz="900" dirty="0">
                <a:latin typeface="Arial" panose="020B0604020202020204" pitchFamily="34" charset="0"/>
                <a:cs typeface="Arial" panose="020B0604020202020204" pitchFamily="34" charset="0"/>
              </a:rPr>
              <a:t> SEM. Lines are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simulations</a:t>
            </a:r>
            <a:r>
              <a:rPr lang="nl-NL" sz="900"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The corresponding AIC value is indicated at the top.</a:t>
            </a:r>
            <a:endParaRPr lang="nl-NL" sz="900" dirty="0">
              <a:latin typeface="Arial" panose="020B0604020202020204" pitchFamily="34" charset="0"/>
              <a:cs typeface="Arial" panose="020B0604020202020204" pitchFamily="34" charset="0"/>
            </a:endParaRPr>
          </a:p>
          <a:p>
            <a:pPr marL="228600" indent="-228600" algn="just">
              <a:lnSpc>
                <a:spcPct val="150000"/>
              </a:lnSpc>
              <a:buFontTx/>
              <a:buAutoNum type="alphaUcParenBoth"/>
            </a:pPr>
            <a:r>
              <a:rPr lang="nl-NL" sz="900" dirty="0">
                <a:latin typeface="Arial" panose="020B0604020202020204" pitchFamily="34" charset="0"/>
                <a:cs typeface="Arial" panose="020B0604020202020204" pitchFamily="34" charset="0"/>
              </a:rPr>
              <a:t>Model </a:t>
            </a:r>
            <a:r>
              <a:rPr lang="nl-NL" sz="900" dirty="0" err="1">
                <a:latin typeface="Arial" panose="020B0604020202020204" pitchFamily="34" charset="0"/>
                <a:cs typeface="Arial" panose="020B0604020202020204" pitchFamily="34" charset="0"/>
              </a:rPr>
              <a:t>simulation</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using</a:t>
            </a:r>
            <a:r>
              <a:rPr lang="nl-NL" sz="900" dirty="0">
                <a:latin typeface="Arial" panose="020B0604020202020204" pitchFamily="34" charset="0"/>
                <a:cs typeface="Arial" panose="020B0604020202020204" pitchFamily="34" charset="0"/>
              </a:rPr>
              <a:t> model 1.3. </a:t>
            </a:r>
            <a:r>
              <a:rPr lang="nl-NL" sz="900" dirty="0" err="1">
                <a:latin typeface="Arial" panose="020B0604020202020204" pitchFamily="34" charset="0"/>
                <a:cs typeface="Arial" panose="020B0604020202020204" pitchFamily="34" charset="0"/>
              </a:rPr>
              <a:t>Dots</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represent</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experimental</a:t>
            </a:r>
            <a:r>
              <a:rPr lang="nl-NL" sz="900" dirty="0">
                <a:latin typeface="Arial" panose="020B0604020202020204" pitchFamily="34" charset="0"/>
                <a:cs typeface="Arial" panose="020B0604020202020204" pitchFamily="34" charset="0"/>
              </a:rPr>
              <a:t> data (</a:t>
            </a:r>
            <a:r>
              <a:rPr lang="nl-NL" sz="900" dirty="0" err="1">
                <a:latin typeface="Arial" panose="020B0604020202020204" pitchFamily="34" charset="0"/>
                <a:cs typeface="Arial" panose="020B0604020202020204" pitchFamily="34" charset="0"/>
              </a:rPr>
              <a:t>Supplementary</a:t>
            </a:r>
            <a:r>
              <a:rPr lang="nl-NL" sz="900" dirty="0">
                <a:latin typeface="Arial" panose="020B0604020202020204" pitchFamily="34" charset="0"/>
                <a:cs typeface="Arial" panose="020B0604020202020204" pitchFamily="34" charset="0"/>
              </a:rPr>
              <a:t> Fig. S1), </a:t>
            </a:r>
            <a:r>
              <a:rPr lang="nl-NL" sz="900" dirty="0" err="1">
                <a:latin typeface="Arial" panose="020B0604020202020204" pitchFamily="34" charset="0"/>
                <a:cs typeface="Arial" panose="020B0604020202020204" pitchFamily="34" charset="0"/>
              </a:rPr>
              <a:t>shown</a:t>
            </a:r>
            <a:r>
              <a:rPr lang="nl-NL" sz="900" dirty="0">
                <a:latin typeface="Arial" panose="020B0604020202020204" pitchFamily="34" charset="0"/>
                <a:cs typeface="Arial" panose="020B0604020202020204" pitchFamily="34" charset="0"/>
              </a:rPr>
              <a:t> as </a:t>
            </a:r>
            <a:r>
              <a:rPr lang="nl-NL" sz="900" dirty="0" err="1">
                <a:latin typeface="Arial" panose="020B0604020202020204" pitchFamily="34" charset="0"/>
                <a:cs typeface="Arial" panose="020B0604020202020204" pitchFamily="34" charset="0"/>
              </a:rPr>
              <a:t>mean</a:t>
            </a:r>
            <a:r>
              <a:rPr lang="nl-NL" sz="900" dirty="0">
                <a:latin typeface="Arial" panose="020B0604020202020204" pitchFamily="34" charset="0"/>
                <a:cs typeface="Arial" panose="020B0604020202020204" pitchFamily="34" charset="0"/>
              </a:rPr>
              <a:t> </a:t>
            </a:r>
            <a:r>
              <a:rPr lang="en-GB" sz="900" dirty="0"/>
              <a:t>±</a:t>
            </a:r>
            <a:r>
              <a:rPr lang="nl-NL" sz="900" dirty="0">
                <a:latin typeface="Arial" panose="020B0604020202020204" pitchFamily="34" charset="0"/>
                <a:cs typeface="Arial" panose="020B0604020202020204" pitchFamily="34" charset="0"/>
              </a:rPr>
              <a:t> SEM. Lines are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simulations</a:t>
            </a:r>
            <a:r>
              <a:rPr lang="nl-NL" sz="900"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The corresponding AIC value is indicated at the top.</a:t>
            </a:r>
            <a:endParaRPr lang="nl-NL" sz="900" dirty="0">
              <a:latin typeface="Arial" panose="020B0604020202020204" pitchFamily="34" charset="0"/>
              <a:cs typeface="Arial" panose="020B0604020202020204" pitchFamily="34" charset="0"/>
            </a:endParaRPr>
          </a:p>
          <a:p>
            <a:pPr marL="228600" indent="-228600" algn="just">
              <a:lnSpc>
                <a:spcPct val="150000"/>
              </a:lnSpc>
              <a:buAutoNum type="alphaUcParenBoth"/>
            </a:pP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5493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Y:\staff\LowCost\umc\KINDGNK\E4\Kathrin\Patricia\Manuscripts\2017-TGFbeta\Figures\20180919 - figures\TGFB (LC)- Supp 4 -v1.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709"/>
          <a:stretch/>
        </p:blipFill>
        <p:spPr bwMode="auto">
          <a:xfrm>
            <a:off x="576213" y="198314"/>
            <a:ext cx="6647890" cy="921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6337" y="9415338"/>
            <a:ext cx="6886065" cy="513658"/>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S4. Model simulations with models 2.1, 2.2 and 2.3</a:t>
            </a:r>
          </a:p>
          <a:p>
            <a:pPr algn="just">
              <a:lnSpc>
                <a:spcPct val="150000"/>
              </a:lnSpc>
            </a:pPr>
            <a:r>
              <a:rPr lang="en-US" sz="900" dirty="0">
                <a:latin typeface="Arial" panose="020B0604020202020204" pitchFamily="34" charset="0"/>
                <a:cs typeface="Arial" panose="020B0604020202020204" pitchFamily="34" charset="0"/>
              </a:rPr>
              <a:t>Legend on next page</a:t>
            </a:r>
            <a:r>
              <a:rPr lang="en-GB" sz="900" b="1" dirty="0">
                <a:latin typeface="Arial" panose="020B0604020202020204" pitchFamily="34" charset="0"/>
                <a:cs typeface="Arial" panose="020B0604020202020204" pitchFamily="34" charset="0"/>
              </a:rPr>
              <a:t> </a:t>
            </a: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8493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6336" y="414338"/>
            <a:ext cx="6886065" cy="1760153"/>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S4. Model simulations with models 2.1, 2.2 and 2.3</a:t>
            </a:r>
          </a:p>
          <a:p>
            <a:pPr marL="228600" indent="-228600" algn="just">
              <a:lnSpc>
                <a:spcPct val="150000"/>
              </a:lnSpc>
              <a:buFontTx/>
              <a:buAutoNum type="alphaUcParenBoth"/>
            </a:pPr>
            <a:r>
              <a:rPr lang="nl-NL" sz="900" dirty="0">
                <a:latin typeface="Arial" panose="020B0604020202020204" pitchFamily="34" charset="0"/>
                <a:cs typeface="Arial" panose="020B0604020202020204" pitchFamily="34" charset="0"/>
              </a:rPr>
              <a:t>Model </a:t>
            </a:r>
            <a:r>
              <a:rPr lang="nl-NL" sz="900" dirty="0" err="1">
                <a:latin typeface="Arial" panose="020B0604020202020204" pitchFamily="34" charset="0"/>
                <a:cs typeface="Arial" panose="020B0604020202020204" pitchFamily="34" charset="0"/>
              </a:rPr>
              <a:t>simulation</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using</a:t>
            </a:r>
            <a:r>
              <a:rPr lang="nl-NL" sz="900" dirty="0">
                <a:latin typeface="Arial" panose="020B0604020202020204" pitchFamily="34" charset="0"/>
                <a:cs typeface="Arial" panose="020B0604020202020204" pitchFamily="34" charset="0"/>
              </a:rPr>
              <a:t> model 2.1. </a:t>
            </a:r>
            <a:r>
              <a:rPr lang="nl-NL" sz="900" dirty="0" err="1">
                <a:latin typeface="Arial" panose="020B0604020202020204" pitchFamily="34" charset="0"/>
                <a:cs typeface="Arial" panose="020B0604020202020204" pitchFamily="34" charset="0"/>
              </a:rPr>
              <a:t>Dots</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represent</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experimental</a:t>
            </a:r>
            <a:r>
              <a:rPr lang="nl-NL" sz="900" dirty="0">
                <a:latin typeface="Arial" panose="020B0604020202020204" pitchFamily="34" charset="0"/>
                <a:cs typeface="Arial" panose="020B0604020202020204" pitchFamily="34" charset="0"/>
              </a:rPr>
              <a:t> data (</a:t>
            </a:r>
            <a:r>
              <a:rPr lang="nl-NL" sz="900" dirty="0" err="1">
                <a:latin typeface="Arial" panose="020B0604020202020204" pitchFamily="34" charset="0"/>
                <a:cs typeface="Arial" panose="020B0604020202020204" pitchFamily="34" charset="0"/>
              </a:rPr>
              <a:t>Supplementary</a:t>
            </a:r>
            <a:r>
              <a:rPr lang="nl-NL" sz="900" dirty="0">
                <a:latin typeface="Arial" panose="020B0604020202020204" pitchFamily="34" charset="0"/>
                <a:cs typeface="Arial" panose="020B0604020202020204" pitchFamily="34" charset="0"/>
              </a:rPr>
              <a:t> Fig. S1), </a:t>
            </a:r>
            <a:r>
              <a:rPr lang="nl-NL" sz="900" dirty="0" err="1">
                <a:latin typeface="Arial" panose="020B0604020202020204" pitchFamily="34" charset="0"/>
                <a:cs typeface="Arial" panose="020B0604020202020204" pitchFamily="34" charset="0"/>
              </a:rPr>
              <a:t>shown</a:t>
            </a:r>
            <a:r>
              <a:rPr lang="nl-NL" sz="900" dirty="0">
                <a:latin typeface="Arial" panose="020B0604020202020204" pitchFamily="34" charset="0"/>
                <a:cs typeface="Arial" panose="020B0604020202020204" pitchFamily="34" charset="0"/>
              </a:rPr>
              <a:t> as </a:t>
            </a:r>
            <a:r>
              <a:rPr lang="nl-NL" sz="900" dirty="0" err="1">
                <a:latin typeface="Arial" panose="020B0604020202020204" pitchFamily="34" charset="0"/>
                <a:cs typeface="Arial" panose="020B0604020202020204" pitchFamily="34" charset="0"/>
              </a:rPr>
              <a:t>mean</a:t>
            </a:r>
            <a:r>
              <a:rPr lang="nl-NL" sz="900" dirty="0">
                <a:latin typeface="Arial" panose="020B0604020202020204" pitchFamily="34" charset="0"/>
                <a:cs typeface="Arial" panose="020B0604020202020204" pitchFamily="34" charset="0"/>
              </a:rPr>
              <a:t> </a:t>
            </a:r>
            <a:r>
              <a:rPr lang="en-GB" sz="900" dirty="0"/>
              <a:t>±</a:t>
            </a:r>
            <a:r>
              <a:rPr lang="nl-NL" sz="900" dirty="0">
                <a:latin typeface="Arial" panose="020B0604020202020204" pitchFamily="34" charset="0"/>
                <a:cs typeface="Arial" panose="020B0604020202020204" pitchFamily="34" charset="0"/>
              </a:rPr>
              <a:t> SEM. Lines are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simulations</a:t>
            </a:r>
            <a:r>
              <a:rPr lang="nl-NL" sz="900"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The corresponding AIC value is indicated at the top.</a:t>
            </a:r>
            <a:endParaRPr lang="nl-NL" sz="900" dirty="0">
              <a:latin typeface="Arial" panose="020B0604020202020204" pitchFamily="34" charset="0"/>
              <a:cs typeface="Arial" panose="020B0604020202020204" pitchFamily="34" charset="0"/>
            </a:endParaRPr>
          </a:p>
          <a:p>
            <a:pPr marL="228600" indent="-228600" algn="just">
              <a:lnSpc>
                <a:spcPct val="150000"/>
              </a:lnSpc>
              <a:buFontTx/>
              <a:buAutoNum type="alphaUcParenBoth"/>
            </a:pPr>
            <a:r>
              <a:rPr lang="nl-NL" sz="900" dirty="0">
                <a:latin typeface="Arial" panose="020B0604020202020204" pitchFamily="34" charset="0"/>
                <a:cs typeface="Arial" panose="020B0604020202020204" pitchFamily="34" charset="0"/>
              </a:rPr>
              <a:t>Model </a:t>
            </a:r>
            <a:r>
              <a:rPr lang="nl-NL" sz="900" dirty="0" err="1">
                <a:latin typeface="Arial" panose="020B0604020202020204" pitchFamily="34" charset="0"/>
                <a:cs typeface="Arial" panose="020B0604020202020204" pitchFamily="34" charset="0"/>
              </a:rPr>
              <a:t>simulation</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using</a:t>
            </a:r>
            <a:r>
              <a:rPr lang="nl-NL" sz="900" dirty="0">
                <a:latin typeface="Arial" panose="020B0604020202020204" pitchFamily="34" charset="0"/>
                <a:cs typeface="Arial" panose="020B0604020202020204" pitchFamily="34" charset="0"/>
              </a:rPr>
              <a:t> model 2.2. </a:t>
            </a:r>
            <a:r>
              <a:rPr lang="nl-NL" sz="900" dirty="0" err="1">
                <a:latin typeface="Arial" panose="020B0604020202020204" pitchFamily="34" charset="0"/>
                <a:cs typeface="Arial" panose="020B0604020202020204" pitchFamily="34" charset="0"/>
              </a:rPr>
              <a:t>Dots</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represent</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experimental</a:t>
            </a:r>
            <a:r>
              <a:rPr lang="nl-NL" sz="900" dirty="0">
                <a:latin typeface="Arial" panose="020B0604020202020204" pitchFamily="34" charset="0"/>
                <a:cs typeface="Arial" panose="020B0604020202020204" pitchFamily="34" charset="0"/>
              </a:rPr>
              <a:t> data (</a:t>
            </a:r>
            <a:r>
              <a:rPr lang="nl-NL" sz="900" dirty="0" err="1">
                <a:latin typeface="Arial" panose="020B0604020202020204" pitchFamily="34" charset="0"/>
                <a:cs typeface="Arial" panose="020B0604020202020204" pitchFamily="34" charset="0"/>
              </a:rPr>
              <a:t>Supplementary</a:t>
            </a:r>
            <a:r>
              <a:rPr lang="nl-NL" sz="900" dirty="0">
                <a:latin typeface="Arial" panose="020B0604020202020204" pitchFamily="34" charset="0"/>
                <a:cs typeface="Arial" panose="020B0604020202020204" pitchFamily="34" charset="0"/>
              </a:rPr>
              <a:t> Fig. S1), </a:t>
            </a:r>
            <a:r>
              <a:rPr lang="nl-NL" sz="900" dirty="0" err="1">
                <a:latin typeface="Arial" panose="020B0604020202020204" pitchFamily="34" charset="0"/>
                <a:cs typeface="Arial" panose="020B0604020202020204" pitchFamily="34" charset="0"/>
              </a:rPr>
              <a:t>shown</a:t>
            </a:r>
            <a:r>
              <a:rPr lang="nl-NL" sz="900" dirty="0">
                <a:latin typeface="Arial" panose="020B0604020202020204" pitchFamily="34" charset="0"/>
                <a:cs typeface="Arial" panose="020B0604020202020204" pitchFamily="34" charset="0"/>
              </a:rPr>
              <a:t> as </a:t>
            </a:r>
            <a:r>
              <a:rPr lang="nl-NL" sz="900" dirty="0" err="1">
                <a:latin typeface="Arial" panose="020B0604020202020204" pitchFamily="34" charset="0"/>
                <a:cs typeface="Arial" panose="020B0604020202020204" pitchFamily="34" charset="0"/>
              </a:rPr>
              <a:t>mean</a:t>
            </a:r>
            <a:r>
              <a:rPr lang="nl-NL" sz="900" dirty="0">
                <a:latin typeface="Arial" panose="020B0604020202020204" pitchFamily="34" charset="0"/>
                <a:cs typeface="Arial" panose="020B0604020202020204" pitchFamily="34" charset="0"/>
              </a:rPr>
              <a:t> </a:t>
            </a:r>
            <a:r>
              <a:rPr lang="en-GB" sz="900" dirty="0"/>
              <a:t>±</a:t>
            </a:r>
            <a:r>
              <a:rPr lang="nl-NL" sz="900" dirty="0">
                <a:latin typeface="Arial" panose="020B0604020202020204" pitchFamily="34" charset="0"/>
                <a:cs typeface="Arial" panose="020B0604020202020204" pitchFamily="34" charset="0"/>
              </a:rPr>
              <a:t> SEM. Lines are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simulations</a:t>
            </a:r>
            <a:r>
              <a:rPr lang="nl-NL" sz="900"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The corresponding AIC value is indicated at the top.</a:t>
            </a:r>
            <a:endParaRPr lang="nl-NL" sz="900" dirty="0">
              <a:latin typeface="Arial" panose="020B0604020202020204" pitchFamily="34" charset="0"/>
              <a:cs typeface="Arial" panose="020B0604020202020204" pitchFamily="34" charset="0"/>
            </a:endParaRPr>
          </a:p>
          <a:p>
            <a:pPr marL="228600" indent="-228600" algn="just">
              <a:lnSpc>
                <a:spcPct val="150000"/>
              </a:lnSpc>
              <a:buFontTx/>
              <a:buAutoNum type="alphaUcParenBoth"/>
            </a:pPr>
            <a:r>
              <a:rPr lang="nl-NL" sz="900" dirty="0">
                <a:latin typeface="Arial" panose="020B0604020202020204" pitchFamily="34" charset="0"/>
                <a:cs typeface="Arial" panose="020B0604020202020204" pitchFamily="34" charset="0"/>
              </a:rPr>
              <a:t>Model </a:t>
            </a:r>
            <a:r>
              <a:rPr lang="nl-NL" sz="900" dirty="0" err="1">
                <a:latin typeface="Arial" panose="020B0604020202020204" pitchFamily="34" charset="0"/>
                <a:cs typeface="Arial" panose="020B0604020202020204" pitchFamily="34" charset="0"/>
              </a:rPr>
              <a:t>simulation</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using</a:t>
            </a:r>
            <a:r>
              <a:rPr lang="nl-NL" sz="900" dirty="0">
                <a:latin typeface="Arial" panose="020B0604020202020204" pitchFamily="34" charset="0"/>
                <a:cs typeface="Arial" panose="020B0604020202020204" pitchFamily="34" charset="0"/>
              </a:rPr>
              <a:t> model 2.3. </a:t>
            </a:r>
            <a:r>
              <a:rPr lang="nl-NL" sz="900" dirty="0" err="1">
                <a:latin typeface="Arial" panose="020B0604020202020204" pitchFamily="34" charset="0"/>
                <a:cs typeface="Arial" panose="020B0604020202020204" pitchFamily="34" charset="0"/>
              </a:rPr>
              <a:t>Dots</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represent</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experimental</a:t>
            </a:r>
            <a:r>
              <a:rPr lang="nl-NL" sz="900" dirty="0">
                <a:latin typeface="Arial" panose="020B0604020202020204" pitchFamily="34" charset="0"/>
                <a:cs typeface="Arial" panose="020B0604020202020204" pitchFamily="34" charset="0"/>
              </a:rPr>
              <a:t> data (</a:t>
            </a:r>
            <a:r>
              <a:rPr lang="nl-NL" sz="900" dirty="0" err="1">
                <a:latin typeface="Arial" panose="020B0604020202020204" pitchFamily="34" charset="0"/>
                <a:cs typeface="Arial" panose="020B0604020202020204" pitchFamily="34" charset="0"/>
              </a:rPr>
              <a:t>Supplementary</a:t>
            </a:r>
            <a:r>
              <a:rPr lang="nl-NL" sz="900" dirty="0">
                <a:latin typeface="Arial" panose="020B0604020202020204" pitchFamily="34" charset="0"/>
                <a:cs typeface="Arial" panose="020B0604020202020204" pitchFamily="34" charset="0"/>
              </a:rPr>
              <a:t> Fig. S1), </a:t>
            </a:r>
            <a:r>
              <a:rPr lang="nl-NL" sz="900" dirty="0" err="1">
                <a:latin typeface="Arial" panose="020B0604020202020204" pitchFamily="34" charset="0"/>
                <a:cs typeface="Arial" panose="020B0604020202020204" pitchFamily="34" charset="0"/>
              </a:rPr>
              <a:t>shown</a:t>
            </a:r>
            <a:r>
              <a:rPr lang="nl-NL" sz="900" dirty="0">
                <a:latin typeface="Arial" panose="020B0604020202020204" pitchFamily="34" charset="0"/>
                <a:cs typeface="Arial" panose="020B0604020202020204" pitchFamily="34" charset="0"/>
              </a:rPr>
              <a:t> as </a:t>
            </a:r>
            <a:r>
              <a:rPr lang="nl-NL" sz="900" dirty="0" err="1">
                <a:latin typeface="Arial" panose="020B0604020202020204" pitchFamily="34" charset="0"/>
                <a:cs typeface="Arial" panose="020B0604020202020204" pitchFamily="34" charset="0"/>
              </a:rPr>
              <a:t>mean</a:t>
            </a:r>
            <a:r>
              <a:rPr lang="nl-NL" sz="900" dirty="0">
                <a:latin typeface="Arial" panose="020B0604020202020204" pitchFamily="34" charset="0"/>
                <a:cs typeface="Arial" panose="020B0604020202020204" pitchFamily="34" charset="0"/>
              </a:rPr>
              <a:t> </a:t>
            </a:r>
            <a:r>
              <a:rPr lang="en-GB" sz="900" dirty="0"/>
              <a:t>±</a:t>
            </a:r>
            <a:r>
              <a:rPr lang="nl-NL" sz="900" dirty="0">
                <a:latin typeface="Arial" panose="020B0604020202020204" pitchFamily="34" charset="0"/>
                <a:cs typeface="Arial" panose="020B0604020202020204" pitchFamily="34" charset="0"/>
              </a:rPr>
              <a:t> SEM. Lines are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simulations</a:t>
            </a:r>
            <a:r>
              <a:rPr lang="nl-NL" sz="900"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The corresponding AIC value is indicated at the top.</a:t>
            </a:r>
            <a:endParaRPr lang="nl-NL" sz="900" dirty="0">
              <a:latin typeface="Arial" panose="020B0604020202020204" pitchFamily="34" charset="0"/>
              <a:cs typeface="Arial" panose="020B0604020202020204" pitchFamily="34" charset="0"/>
            </a:endParaRPr>
          </a:p>
          <a:p>
            <a:pPr marL="228600" indent="-228600" algn="just">
              <a:lnSpc>
                <a:spcPct val="150000"/>
              </a:lnSpc>
              <a:buAutoNum type="alphaUcParenBoth"/>
            </a:pP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5959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Y:\staff\LowCost\umc\KINDGNK\E4\Kathrin\Patricia\Manuscripts\2017-TGFbeta\Figures\20180919 - figures\TGFB (LC)- Supp 5 -v1.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17" r="19440" b="80661"/>
          <a:stretch/>
        </p:blipFill>
        <p:spPr bwMode="auto">
          <a:xfrm>
            <a:off x="432197" y="429246"/>
            <a:ext cx="5767772" cy="203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6605" y="2465343"/>
            <a:ext cx="6886065" cy="721407"/>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S5. Model prediction using models 2.2 and 2.3</a:t>
            </a:r>
          </a:p>
          <a:p>
            <a:pPr algn="just">
              <a:lnSpc>
                <a:spcPct val="150000"/>
              </a:lnSpc>
            </a:pPr>
            <a:r>
              <a:rPr lang="en-GB" sz="900" dirty="0">
                <a:latin typeface="Arial" panose="020B0604020202020204" pitchFamily="34" charset="0"/>
                <a:cs typeface="Arial" panose="020B0604020202020204" pitchFamily="34" charset="0"/>
              </a:rPr>
              <a:t>Prediction on the effect of </a:t>
            </a:r>
            <a:r>
              <a:rPr lang="en-GB" sz="900" dirty="0" err="1">
                <a:latin typeface="Arial" panose="020B0604020202020204" pitchFamily="34" charset="0"/>
                <a:cs typeface="Arial" panose="020B0604020202020204" pitchFamily="34" charset="0"/>
              </a:rPr>
              <a:t>Akt</a:t>
            </a:r>
            <a:r>
              <a:rPr lang="en-GB" sz="900" dirty="0">
                <a:latin typeface="Arial" panose="020B0604020202020204" pitchFamily="34" charset="0"/>
                <a:cs typeface="Arial" panose="020B0604020202020204" pitchFamily="34" charset="0"/>
              </a:rPr>
              <a:t> and MEK inhibition on Smad2-pS465/467. Dots represent the experimental data (Fig. 2D), shown as mean ± SEM. The line is the prediction performed by model 2.2 (left) or model 2.3 (right)</a:t>
            </a: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900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Y:\staff\LowCost\umc\KINDGNK\E4\Kathrin\Patricia\Manuscripts\2017-TGFbeta\Figures\20180919 - figures\TGFB (LC)- Supp 6-v1.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181" y="126306"/>
            <a:ext cx="7049661" cy="921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6337" y="9415338"/>
            <a:ext cx="6886065" cy="513658"/>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S6. Model simulations with models 2.1, 2.2 and 2.3</a:t>
            </a:r>
          </a:p>
          <a:p>
            <a:pPr algn="just">
              <a:lnSpc>
                <a:spcPct val="150000"/>
              </a:lnSpc>
            </a:pPr>
            <a:r>
              <a:rPr lang="en-US" sz="900" dirty="0">
                <a:latin typeface="Arial" panose="020B0604020202020204" pitchFamily="34" charset="0"/>
                <a:cs typeface="Arial" panose="020B0604020202020204" pitchFamily="34" charset="0"/>
              </a:rPr>
              <a:t>Legend on next page</a:t>
            </a:r>
            <a:r>
              <a:rPr lang="en-GB" sz="900" b="1" dirty="0">
                <a:latin typeface="Arial" panose="020B0604020202020204" pitchFamily="34" charset="0"/>
                <a:cs typeface="Arial" panose="020B0604020202020204" pitchFamily="34" charset="0"/>
              </a:rPr>
              <a:t> </a:t>
            </a: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8092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TotalTime>
  <Words>1540</Words>
  <Application>Microsoft Office PowerPoint</Application>
  <PresentationFormat>Custom</PresentationFormat>
  <Paragraphs>59</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Groningen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Patricia Razquin</dc:creator>
  <cp:lastModifiedBy>Ciaran Welsh (PGR)</cp:lastModifiedBy>
  <cp:revision>73</cp:revision>
  <dcterms:created xsi:type="dcterms:W3CDTF">2018-06-28T15:28:28Z</dcterms:created>
  <dcterms:modified xsi:type="dcterms:W3CDTF">2018-11-22T23:18:56Z</dcterms:modified>
</cp:coreProperties>
</file>